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301" r:id="rId4"/>
    <p:sldId id="300" r:id="rId5"/>
    <p:sldId id="302" r:id="rId6"/>
    <p:sldId id="297" r:id="rId7"/>
    <p:sldId id="298" r:id="rId8"/>
    <p:sldId id="261" r:id="rId9"/>
    <p:sldId id="260" r:id="rId10"/>
    <p:sldId id="288" r:id="rId11"/>
    <p:sldId id="289" r:id="rId12"/>
    <p:sldId id="259" r:id="rId13"/>
    <p:sldId id="290" r:id="rId14"/>
    <p:sldId id="287" r:id="rId15"/>
    <p:sldId id="291" r:id="rId16"/>
    <p:sldId id="292" r:id="rId17"/>
    <p:sldId id="303" r:id="rId18"/>
    <p:sldId id="304" r:id="rId19"/>
    <p:sldId id="305" r:id="rId20"/>
    <p:sldId id="306" r:id="rId21"/>
    <p:sldId id="307" r:id="rId22"/>
    <p:sldId id="270" r:id="rId23"/>
    <p:sldId id="299" r:id="rId24"/>
    <p:sldId id="272" r:id="rId2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p:restoredTop sz="96221"/>
  </p:normalViewPr>
  <p:slideViewPr>
    <p:cSldViewPr snapToGrid="0" snapToObjects="1" showGuides="1">
      <p:cViewPr varScale="1">
        <p:scale>
          <a:sx n="128" d="100"/>
          <a:sy n="128" d="100"/>
        </p:scale>
        <p:origin x="1016" y="176"/>
      </p:cViewPr>
      <p:guideLst>
        <p:guide orient="horz" pos="2160"/>
        <p:guide pos="3840"/>
      </p:guideLst>
    </p:cSldViewPr>
  </p:slideViewPr>
  <p:outlineViewPr>
    <p:cViewPr>
      <p:scale>
        <a:sx n="33" d="100"/>
        <a:sy n="33" d="100"/>
      </p:scale>
      <p:origin x="0" y="-2407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61B4A1-36D9-3C4C-8CC6-4584D585465C}"/>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E6C792-2A99-A345-913E-85B679FD3C5A}"/>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9C653D2-2DDF-A841-9651-BE6FB1155239}" type="datetimeFigureOut">
              <a:rPr lang="en-US" smtClean="0"/>
              <a:t>9/24/19</a:t>
            </a:fld>
            <a:endParaRPr lang="en-US"/>
          </a:p>
        </p:txBody>
      </p:sp>
      <p:sp>
        <p:nvSpPr>
          <p:cNvPr id="4" name="Footer Placeholder 3">
            <a:extLst>
              <a:ext uri="{FF2B5EF4-FFF2-40B4-BE49-F238E27FC236}">
                <a16:creationId xmlns:a16="http://schemas.microsoft.com/office/drawing/2014/main" id="{19A6608C-F7CA-4347-849A-7B2C4AFCF8B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32FC76-AE19-C04F-BAB4-8EC2FBF5CAA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0C10132-20CD-0941-B1E7-FB3EF53121E6}" type="slidenum">
              <a:rPr lang="en-US" smtClean="0"/>
              <a:t>‹#›</a:t>
            </a:fld>
            <a:endParaRPr lang="en-US"/>
          </a:p>
        </p:txBody>
      </p:sp>
    </p:spTree>
    <p:extLst>
      <p:ext uri="{BB962C8B-B14F-4D97-AF65-F5344CB8AC3E}">
        <p14:creationId xmlns:p14="http://schemas.microsoft.com/office/powerpoint/2010/main" val="324120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AEA0F47-1D95-7F42-8158-EC70042142F5}" type="datetimeFigureOut">
              <a:rPr lang="en-US" smtClean="0"/>
              <a:t>9/24/19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B0988BA-3B90-5D46-8B3D-DBAA8E27F5CB}" type="slidenum">
              <a:rPr lang="en-US" smtClean="0"/>
              <a:t>‹#›</a:t>
            </a:fld>
            <a:endParaRPr lang="en-US"/>
          </a:p>
        </p:txBody>
      </p:sp>
    </p:spTree>
    <p:extLst>
      <p:ext uri="{BB962C8B-B14F-4D97-AF65-F5344CB8AC3E}">
        <p14:creationId xmlns:p14="http://schemas.microsoft.com/office/powerpoint/2010/main" val="1097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broaden topic just a bit from blockchains to distributed ledger systems in general</a:t>
            </a:r>
          </a:p>
          <a:p>
            <a:endParaRPr lang="en-US" dirty="0"/>
          </a:p>
          <a:p>
            <a:r>
              <a:rPr lang="en-US" dirty="0"/>
              <a:t>Introduce a new data structure for distributed ledger systems that has properties that make it useful for supporting privacy requirements that many regard as not supportable on blockchains</a:t>
            </a:r>
          </a:p>
          <a:p>
            <a:endParaRPr lang="en-US" dirty="0"/>
          </a:p>
          <a:p>
            <a:r>
              <a:rPr lang="en-US" dirty="0"/>
              <a:t>And we have open source software that can be obtained online if you’d like to experiment with it</a:t>
            </a:r>
          </a:p>
        </p:txBody>
      </p:sp>
      <p:sp>
        <p:nvSpPr>
          <p:cNvPr id="4" name="Slide Number Placeholder 3"/>
          <p:cNvSpPr>
            <a:spLocks noGrp="1"/>
          </p:cNvSpPr>
          <p:nvPr>
            <p:ph type="sldNum" sz="quarter" idx="5"/>
          </p:nvPr>
        </p:nvSpPr>
        <p:spPr/>
        <p:txBody>
          <a:bodyPr/>
          <a:lstStyle/>
          <a:p>
            <a:fld id="{9B0988BA-3B90-5D46-8B3D-DBAA8E27F5CB}" type="slidenum">
              <a:rPr lang="en-US" smtClean="0"/>
              <a:t>1</a:t>
            </a:fld>
            <a:endParaRPr lang="en-US"/>
          </a:p>
        </p:txBody>
      </p:sp>
    </p:spTree>
    <p:extLst>
      <p:ext uri="{BB962C8B-B14F-4D97-AF65-F5344CB8AC3E}">
        <p14:creationId xmlns:p14="http://schemas.microsoft.com/office/powerpoint/2010/main" val="3826596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a solution that is generally compatible with current distributed ledger systems</a:t>
            </a:r>
          </a:p>
          <a:p>
            <a:endParaRPr lang="en-US" dirty="0"/>
          </a:p>
          <a:p>
            <a:endParaRPr lang="en-US" dirty="0"/>
          </a:p>
        </p:txBody>
      </p:sp>
      <p:sp>
        <p:nvSpPr>
          <p:cNvPr id="4" name="Slide Number Placeholder 3"/>
          <p:cNvSpPr>
            <a:spLocks noGrp="1"/>
          </p:cNvSpPr>
          <p:nvPr>
            <p:ph type="sldNum" sz="quarter" idx="5"/>
          </p:nvPr>
        </p:nvSpPr>
        <p:spPr/>
        <p:txBody>
          <a:bodyPr/>
          <a:lstStyle/>
          <a:p>
            <a:fld id="{9B0988BA-3B90-5D46-8B3D-DBAA8E27F5CB}" type="slidenum">
              <a:rPr lang="en-US" smtClean="0"/>
              <a:t>11</a:t>
            </a:fld>
            <a:endParaRPr lang="en-US"/>
          </a:p>
        </p:txBody>
      </p:sp>
    </p:spTree>
    <p:extLst>
      <p:ext uri="{BB962C8B-B14F-4D97-AF65-F5344CB8AC3E}">
        <p14:creationId xmlns:p14="http://schemas.microsoft.com/office/powerpoint/2010/main" val="72308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Block Matrices at their core are a newly designed data structure that are designed to be secure despite allowing deletion or modification of existing items in them. </a:t>
            </a:r>
          </a:p>
          <a:p>
            <a:r>
              <a:rPr lang="en-US" dirty="0"/>
              <a:t>The structure can be seen in the top right: Essentially, it is a matrix which stores the hash of the each of its rows and columns. The way it could be actually implemented in code </a:t>
            </a:r>
          </a:p>
          <a:p>
            <a:r>
              <a:rPr lang="en-US" dirty="0"/>
              <a:t>could vary, but for the sake of this image and conceptually, you can imagine that each row and column is terminated with a hash of that row and column. More specifically, it </a:t>
            </a:r>
          </a:p>
          <a:p>
            <a:r>
              <a:rPr lang="en-US" dirty="0"/>
              <a:t>Would be the hash of the combined contents of each block in that row and each block in that column.</a:t>
            </a:r>
          </a:p>
          <a:p>
            <a:endParaRPr lang="en-US" dirty="0"/>
          </a:p>
          <a:p>
            <a:r>
              <a:rPr lang="en-US" dirty="0"/>
              <a:t>The size can vary, but in this case it is a 4x4 block matrix. This data structure comes from a NIST </a:t>
            </a:r>
            <a:r>
              <a:rPr lang="en-US" dirty="0" err="1"/>
              <a:t>CyberSecurity</a:t>
            </a:r>
            <a:r>
              <a:rPr lang="en-US" dirty="0"/>
              <a:t> White Paper I have included as a reference at the end of this presentation. </a:t>
            </a:r>
          </a:p>
        </p:txBody>
      </p:sp>
      <p:sp>
        <p:nvSpPr>
          <p:cNvPr id="4" name="Slide Number Placeholder 3"/>
          <p:cNvSpPr>
            <a:spLocks noGrp="1"/>
          </p:cNvSpPr>
          <p:nvPr>
            <p:ph type="sldNum" sz="quarter" idx="10"/>
          </p:nvPr>
        </p:nvSpPr>
        <p:spPr/>
        <p:txBody>
          <a:bodyPr/>
          <a:lstStyle/>
          <a:p>
            <a:fld id="{907E1E4D-FD3E-4CDA-91A1-AC5BFA293429}" type="slidenum">
              <a:rPr lang="en-US" smtClean="0"/>
              <a:pPr/>
              <a:t>12</a:t>
            </a:fld>
            <a:endParaRPr lang="en-US" dirty="0"/>
          </a:p>
        </p:txBody>
      </p:sp>
    </p:spTree>
    <p:extLst>
      <p:ext uri="{BB962C8B-B14F-4D97-AF65-F5344CB8AC3E}">
        <p14:creationId xmlns:p14="http://schemas.microsoft.com/office/powerpoint/2010/main" val="2868539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Block Matrices at they’re core are a newly designed data structure that are designed to be secure despite allowing deletion or modification of existing items in them. </a:t>
            </a:r>
          </a:p>
          <a:p>
            <a:r>
              <a:rPr lang="en-US" dirty="0"/>
              <a:t>The structure can be seen in the top right: Essentially, it is a matrix which stores the hash of the each of its rows and columns. The way it could be actually implemented in code </a:t>
            </a:r>
          </a:p>
          <a:p>
            <a:r>
              <a:rPr lang="en-US" dirty="0"/>
              <a:t>could vary, but for the sake of this image and conceptually, you can imagine that each row and column is terminated with a hash of that row and column. More specifically, it </a:t>
            </a:r>
          </a:p>
          <a:p>
            <a:r>
              <a:rPr lang="en-US" dirty="0"/>
              <a:t>Would be the hash of the combined contents of each block in that row and each block in that column.</a:t>
            </a:r>
          </a:p>
          <a:p>
            <a:endParaRPr lang="en-US" dirty="0"/>
          </a:p>
          <a:p>
            <a:r>
              <a:rPr lang="en-US" dirty="0"/>
              <a:t>The size can vary, but in this case it is a 4x4 block matrix. This data structure comes from a NIST </a:t>
            </a:r>
            <a:r>
              <a:rPr lang="en-US" dirty="0" err="1"/>
              <a:t>CyberSecurity</a:t>
            </a:r>
            <a:r>
              <a:rPr lang="en-US" dirty="0"/>
              <a:t> White Paper I have included as a reference at the end of this presentation. </a:t>
            </a:r>
          </a:p>
        </p:txBody>
      </p:sp>
      <p:sp>
        <p:nvSpPr>
          <p:cNvPr id="4" name="Slide Number Placeholder 3"/>
          <p:cNvSpPr>
            <a:spLocks noGrp="1"/>
          </p:cNvSpPr>
          <p:nvPr>
            <p:ph type="sldNum" sz="quarter" idx="10"/>
          </p:nvPr>
        </p:nvSpPr>
        <p:spPr/>
        <p:txBody>
          <a:bodyPr/>
          <a:lstStyle/>
          <a:p>
            <a:fld id="{907E1E4D-FD3E-4CDA-91A1-AC5BFA293429}" type="slidenum">
              <a:rPr lang="en-US" smtClean="0"/>
              <a:pPr/>
              <a:t>13</a:t>
            </a:fld>
            <a:endParaRPr lang="en-US" dirty="0"/>
          </a:p>
        </p:txBody>
      </p:sp>
    </p:spTree>
    <p:extLst>
      <p:ext uri="{BB962C8B-B14F-4D97-AF65-F5344CB8AC3E}">
        <p14:creationId xmlns:p14="http://schemas.microsoft.com/office/powerpoint/2010/main" val="318869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Beyond this, block matrices can be improved further by populating them in a specific way using the above algorithm. Essentially, what this does is populate the block matrix in the manner you can see in the top block matrix. The numbers represent which block is added where, in order. This creates a few desirable properties that can be useful in some situations. Even though they don’t necessarily make block matrices more useful to the blockchain use case, the block matrix is a general data structure that can be used for different applications and these properties may be useful in other situations.</a:t>
            </a:r>
          </a:p>
          <a:p>
            <a:endParaRPr lang="en-US" dirty="0"/>
          </a:p>
          <a:p>
            <a:r>
              <a:rPr lang="en-US" dirty="0"/>
              <a:t>For one, the block matrix is balanced when it gets filled, in that the half above the diagonal has at most 1 additional cell more than the half below the diagonal. For example, if, say, 9 items have been inserted, we can see that 5 of these would be above the diagonal, and 4 would be below. </a:t>
            </a:r>
          </a:p>
          <a:p>
            <a:endParaRPr lang="en-US" dirty="0"/>
          </a:p>
          <a:p>
            <a:r>
              <a:rPr lang="en-US" dirty="0"/>
              <a:t>Another useful property that this special ordering creates is that it is even possible to delete two consecutive blocks at a time, without recalculating hashes between each deletion, and still maintain integrity. This is due to the empty diagonal, which prevents 2 consecutive blocks from ever being diagonal to each other. We can see the difference between a block matrix with and without the empty diagonal here. Without the diagonal, if you, for example, deleted blocks 7 and 8 without recalculating hashes in between each deletion, we would no longer have integrity for blocks 4 and 9 as both their column and row hashes would be modified, meaning we could no longer be assured they were not modified just from checking their row and column hashes. However, with the empty diagonal, if you delete 1 and 2, or 5 and 6, or any other 2 blocks that are consecutive but also directly diagonal to each other, the empty diagonal prevents any other blocks from losing integrity protection. </a:t>
            </a:r>
          </a:p>
        </p:txBody>
      </p:sp>
      <p:sp>
        <p:nvSpPr>
          <p:cNvPr id="4" name="Slide Number Placeholder 3"/>
          <p:cNvSpPr>
            <a:spLocks noGrp="1"/>
          </p:cNvSpPr>
          <p:nvPr>
            <p:ph type="sldNum" sz="quarter" idx="10"/>
          </p:nvPr>
        </p:nvSpPr>
        <p:spPr/>
        <p:txBody>
          <a:bodyPr/>
          <a:lstStyle/>
          <a:p>
            <a:fld id="{907E1E4D-FD3E-4CDA-91A1-AC5BFA293429}" type="slidenum">
              <a:rPr lang="en-US" smtClean="0"/>
              <a:pPr/>
              <a:t>14</a:t>
            </a:fld>
            <a:endParaRPr lang="en-US" dirty="0"/>
          </a:p>
        </p:txBody>
      </p:sp>
    </p:spTree>
    <p:extLst>
      <p:ext uri="{BB962C8B-B14F-4D97-AF65-F5344CB8AC3E}">
        <p14:creationId xmlns:p14="http://schemas.microsoft.com/office/powerpoint/2010/main" val="1558874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Beyond this, block matrices can be improved further by populating them in a specific way using the above algorithm. Essentially, what this does is populate the block matrix in the manner you can see in the top block matrix. The numbers represent which block is added where, in order. This creates a few desirable properties that can be useful in some situations. Even though they don’t necessarily make block matrices more useful to the blockchain use case, the block matrix is a general data structure that can be used for different applications and these properties may be useful in other situations.</a:t>
            </a:r>
          </a:p>
          <a:p>
            <a:endParaRPr lang="en-US" dirty="0"/>
          </a:p>
          <a:p>
            <a:r>
              <a:rPr lang="en-US" dirty="0"/>
              <a:t>For one, the block matrix is balanced when it gets filled, in that the half above the diagonal has at most 1 additional cell more than the half below the diagonal. For example, if, say, 9 items have been inserted, we can see that 5 of these would be above the diagonal, and 4 would be below. </a:t>
            </a:r>
          </a:p>
          <a:p>
            <a:endParaRPr lang="en-US" dirty="0"/>
          </a:p>
          <a:p>
            <a:r>
              <a:rPr lang="en-US" dirty="0"/>
              <a:t>Another useful property that this special ordering creates is that it is even possible to delete two consecutive blocks at a time, without recalculating hashes between each deletion, and still maintain integrity. This is due to the empty diagonal, which prevents 2 consecutive blocks from ever being diagonal to each other. We can see the difference between a block matrix with and without the empty diagonal here. Without the diagonal, if you, for example, deleted blocks 7 and 8 without recalculating hashes in between each deletion, we would no longer have integrity for blocks 4 and 9 as both their column and row hashes would be modified, meaning we could no longer be assured they were not modified just from checking their row and column hashes. However, with the empty diagonal, if you delete 1 and 2, or 5 and 6, or any other 2 blocks that are consecutive but also directly diagonal to each other, the empty diagonal prevents any other blocks from losing integrity protection. </a:t>
            </a:r>
          </a:p>
        </p:txBody>
      </p:sp>
      <p:sp>
        <p:nvSpPr>
          <p:cNvPr id="4" name="Slide Number Placeholder 3"/>
          <p:cNvSpPr>
            <a:spLocks noGrp="1"/>
          </p:cNvSpPr>
          <p:nvPr>
            <p:ph type="sldNum" sz="quarter" idx="10"/>
          </p:nvPr>
        </p:nvSpPr>
        <p:spPr/>
        <p:txBody>
          <a:bodyPr/>
          <a:lstStyle/>
          <a:p>
            <a:fld id="{907E1E4D-FD3E-4CDA-91A1-AC5BFA293429}" type="slidenum">
              <a:rPr lang="en-US" smtClean="0"/>
              <a:pPr/>
              <a:t>15</a:t>
            </a:fld>
            <a:endParaRPr lang="en-US" dirty="0"/>
          </a:p>
        </p:txBody>
      </p:sp>
    </p:spTree>
    <p:extLst>
      <p:ext uri="{BB962C8B-B14F-4D97-AF65-F5344CB8AC3E}">
        <p14:creationId xmlns:p14="http://schemas.microsoft.com/office/powerpoint/2010/main" val="66736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Beyond this, block matrices can be improved further by populating them in a specific way using the above algorithm. Essentially, what this does is populate the block matrix in the manner you can see in the top block matrix. The numbers represent which block is added where, in order. This creates a few desirable properties that can be useful in some situations. Even though they don’t necessarily make block matrices more useful to the blockchain use case, the block matrix is a general data structure that can be used for different applications and these properties may be useful in other situations.</a:t>
            </a:r>
          </a:p>
          <a:p>
            <a:endParaRPr lang="en-US" dirty="0"/>
          </a:p>
          <a:p>
            <a:r>
              <a:rPr lang="en-US" dirty="0"/>
              <a:t>For one, the block matrix is balanced when it gets filled, in that the half above the diagonal has at most 1 additional cell more than the half below the diagonal. For example, if, say, 9 items have been inserted, we can see that 5 of these would be above the diagonal, and 4 would be below. </a:t>
            </a:r>
          </a:p>
          <a:p>
            <a:endParaRPr lang="en-US" dirty="0"/>
          </a:p>
          <a:p>
            <a:r>
              <a:rPr lang="en-US" dirty="0"/>
              <a:t>Another useful property that this special ordering creates is that it is even possible to delete two consecutive blocks at a time, without recalculating hashes between each deletion, and still maintain integrity. This is due to the empty diagonal, which prevents 2 consecutive blocks from ever being diagonal to each other. We can see the difference between a block matrix with and without the empty diagonal here. Without the diagonal, if you, for example, deleted blocks 7 and 8 without recalculating hashes in between each deletion, we would no longer have integrity for blocks 4 and 9 as both their column and row hashes would be modified, meaning we could no longer be assured they were not modified just from checking their row and column hashes. However, with the empty diagonal, if you delete 1 and 2, or 5 and 6, or any other 2 blocks that are consecutive but also directly diagonal to each other, the empty diagonal prevents any other blocks from losing integrity protection. </a:t>
            </a:r>
          </a:p>
        </p:txBody>
      </p:sp>
      <p:sp>
        <p:nvSpPr>
          <p:cNvPr id="4" name="Slide Number Placeholder 3"/>
          <p:cNvSpPr>
            <a:spLocks noGrp="1"/>
          </p:cNvSpPr>
          <p:nvPr>
            <p:ph type="sldNum" sz="quarter" idx="10"/>
          </p:nvPr>
        </p:nvSpPr>
        <p:spPr/>
        <p:txBody>
          <a:bodyPr/>
          <a:lstStyle/>
          <a:p>
            <a:fld id="{907E1E4D-FD3E-4CDA-91A1-AC5BFA293429}" type="slidenum">
              <a:rPr lang="en-US" smtClean="0"/>
              <a:pPr/>
              <a:t>16</a:t>
            </a:fld>
            <a:endParaRPr lang="en-US" dirty="0"/>
          </a:p>
        </p:txBody>
      </p:sp>
    </p:spTree>
    <p:extLst>
      <p:ext uri="{BB962C8B-B14F-4D97-AF65-F5344CB8AC3E}">
        <p14:creationId xmlns:p14="http://schemas.microsoft.com/office/powerpoint/2010/main" val="1609470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blockmatrix package still isn’t close to full blockchains such as Bitcoin Core, for which the source code is near 100,000 lines of code, but the next steps could bring it a lot closer. For the package, the first step would be an option to make it have a proof of work or alternate consensus scheme would make it usable for permissionless and permissioned blockchain networks. In a permissionless network, a small reward would be implemented to provide incentive to mining. Furthermore, a web tool could be made to more easily view your block matrix.</a:t>
            </a:r>
          </a:p>
          <a:p>
            <a:endParaRPr lang="en-US" dirty="0"/>
          </a:p>
          <a:p>
            <a:r>
              <a:rPr lang="en-US" dirty="0"/>
              <a:t>After that, it would be essential to make this be peer-to-peer, so users on different computers could send funds to and from each other. A generic BlockMatrix data structure could also be made for people who want to experiment with Block Matrices themselves. </a:t>
            </a:r>
          </a:p>
          <a:p>
            <a:endParaRPr lang="en-US" dirty="0"/>
          </a:p>
          <a:p>
            <a:r>
              <a:rPr lang="en-US" dirty="0"/>
              <a:t>Finally, in a more general sense for where this idea is heading, one step that will be taken in the future is implementation of block matrices in existing open-source blockchains such as Multichain or Hyperledger Fabric, replacing the chain in these systems with a block matrix as we have done here. </a:t>
            </a:r>
          </a:p>
          <a:p>
            <a:endParaRPr lang="en-US" dirty="0"/>
          </a:p>
          <a:p>
            <a:endParaRPr lang="en-US" dirty="0"/>
          </a:p>
        </p:txBody>
      </p:sp>
      <p:sp>
        <p:nvSpPr>
          <p:cNvPr id="4" name="Slide Number Placeholder 3"/>
          <p:cNvSpPr>
            <a:spLocks noGrp="1"/>
          </p:cNvSpPr>
          <p:nvPr>
            <p:ph type="sldNum" sz="quarter" idx="10"/>
          </p:nvPr>
        </p:nvSpPr>
        <p:spPr/>
        <p:txBody>
          <a:bodyPr/>
          <a:lstStyle/>
          <a:p>
            <a:fld id="{907E1E4D-FD3E-4CDA-91A1-AC5BFA293429}" type="slidenum">
              <a:rPr lang="en-US" smtClean="0"/>
              <a:pPr/>
              <a:t>22</a:t>
            </a:fld>
            <a:endParaRPr lang="en-US" dirty="0"/>
          </a:p>
        </p:txBody>
      </p:sp>
    </p:spTree>
    <p:extLst>
      <p:ext uri="{BB962C8B-B14F-4D97-AF65-F5344CB8AC3E}">
        <p14:creationId xmlns:p14="http://schemas.microsoft.com/office/powerpoint/2010/main" val="113895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variations of this definition of blockchain, but this is pretty good</a:t>
            </a:r>
          </a:p>
          <a:p>
            <a:endParaRPr lang="en-US" dirty="0"/>
          </a:p>
          <a:p>
            <a:r>
              <a:rPr lang="en-US" dirty="0"/>
              <a:t>Two key words here:   verifiable  and  permanent</a:t>
            </a:r>
          </a:p>
          <a:p>
            <a:endParaRPr lang="en-US" dirty="0"/>
          </a:p>
          <a:p>
            <a:r>
              <a:rPr lang="en-US" dirty="0"/>
              <a:t>New regulations this year that affect just about the whole internet</a:t>
            </a:r>
          </a:p>
        </p:txBody>
      </p:sp>
      <p:sp>
        <p:nvSpPr>
          <p:cNvPr id="4" name="Slide Number Placeholder 3"/>
          <p:cNvSpPr>
            <a:spLocks noGrp="1"/>
          </p:cNvSpPr>
          <p:nvPr>
            <p:ph type="sldNum" sz="quarter" idx="5"/>
          </p:nvPr>
        </p:nvSpPr>
        <p:spPr/>
        <p:txBody>
          <a:bodyPr/>
          <a:lstStyle/>
          <a:p>
            <a:fld id="{9B0988BA-3B90-5D46-8B3D-DBAA8E27F5CB}" type="slidenum">
              <a:rPr lang="en-US" smtClean="0"/>
              <a:t>2</a:t>
            </a:fld>
            <a:endParaRPr lang="en-US"/>
          </a:p>
        </p:txBody>
      </p:sp>
    </p:spTree>
    <p:extLst>
      <p:ext uri="{BB962C8B-B14F-4D97-AF65-F5344CB8AC3E}">
        <p14:creationId xmlns:p14="http://schemas.microsoft.com/office/powerpoint/2010/main" val="356890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variations of this definition of blockchain, but this is pretty good</a:t>
            </a:r>
          </a:p>
          <a:p>
            <a:endParaRPr lang="en-US" dirty="0"/>
          </a:p>
          <a:p>
            <a:r>
              <a:rPr lang="en-US" dirty="0"/>
              <a:t>Two key words here:   verifiable  and  permanent</a:t>
            </a:r>
          </a:p>
          <a:p>
            <a:endParaRPr lang="en-US" dirty="0"/>
          </a:p>
          <a:p>
            <a:r>
              <a:rPr lang="en-US" dirty="0"/>
              <a:t>New regulations this year that affect just about the whole internet</a:t>
            </a:r>
          </a:p>
        </p:txBody>
      </p:sp>
      <p:sp>
        <p:nvSpPr>
          <p:cNvPr id="4" name="Slide Number Placeholder 3"/>
          <p:cNvSpPr>
            <a:spLocks noGrp="1"/>
          </p:cNvSpPr>
          <p:nvPr>
            <p:ph type="sldNum" sz="quarter" idx="5"/>
          </p:nvPr>
        </p:nvSpPr>
        <p:spPr/>
        <p:txBody>
          <a:bodyPr/>
          <a:lstStyle/>
          <a:p>
            <a:fld id="{9B0988BA-3B90-5D46-8B3D-DBAA8E27F5CB}" type="slidenum">
              <a:rPr lang="en-US" smtClean="0"/>
              <a:t>3</a:t>
            </a:fld>
            <a:endParaRPr lang="en-US"/>
          </a:p>
        </p:txBody>
      </p:sp>
    </p:spTree>
    <p:extLst>
      <p:ext uri="{BB962C8B-B14F-4D97-AF65-F5344CB8AC3E}">
        <p14:creationId xmlns:p14="http://schemas.microsoft.com/office/powerpoint/2010/main" val="420809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0988BA-3B90-5D46-8B3D-DBAA8E27F5CB}" type="slidenum">
              <a:rPr lang="en-US" smtClean="0"/>
              <a:t>4</a:t>
            </a:fld>
            <a:endParaRPr lang="en-US"/>
          </a:p>
        </p:txBody>
      </p:sp>
    </p:spTree>
    <p:extLst>
      <p:ext uri="{BB962C8B-B14F-4D97-AF65-F5344CB8AC3E}">
        <p14:creationId xmlns:p14="http://schemas.microsoft.com/office/powerpoint/2010/main" val="88494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0988BA-3B90-5D46-8B3D-DBAA8E27F5CB}" type="slidenum">
              <a:rPr lang="en-US" smtClean="0"/>
              <a:t>5</a:t>
            </a:fld>
            <a:endParaRPr lang="en-US"/>
          </a:p>
        </p:txBody>
      </p:sp>
    </p:spTree>
    <p:extLst>
      <p:ext uri="{BB962C8B-B14F-4D97-AF65-F5344CB8AC3E}">
        <p14:creationId xmlns:p14="http://schemas.microsoft.com/office/powerpoint/2010/main" val="77738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988BA-3B90-5D46-8B3D-DBAA8E27F5CB}" type="slidenum">
              <a:rPr lang="en-US" smtClean="0"/>
              <a:t>6</a:t>
            </a:fld>
            <a:endParaRPr lang="en-US"/>
          </a:p>
        </p:txBody>
      </p:sp>
    </p:spTree>
    <p:extLst>
      <p:ext uri="{BB962C8B-B14F-4D97-AF65-F5344CB8AC3E}">
        <p14:creationId xmlns:p14="http://schemas.microsoft.com/office/powerpoint/2010/main" val="268898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finally, we can take a look at what a traditional proof of work blockchain looks like. Each block consists of 2 major parts: the block header and the block data. The block header contains a timestamp (when the block was made), the nonce, a hash of the block data, and finally, a hash of the previous block header. The block data will generally be the transaction list, but might contain other things as well. </a:t>
            </a:r>
          </a:p>
          <a:p>
            <a:endParaRPr lang="en-US" dirty="0"/>
          </a:p>
          <a:p>
            <a:r>
              <a:rPr lang="en-US" dirty="0"/>
              <a:t>The key thing to focus on is that each block contains a hash of the previous blocks header. This is why a blockchain is a CHAIN, and is what makes blockchains so secure: the smallest change in any block makes a chain reaction (excuse the pun) in every single subsequent block. We can trace through this here:</a:t>
            </a:r>
          </a:p>
          <a:p>
            <a:endParaRPr lang="en-US" dirty="0"/>
          </a:p>
          <a:p>
            <a:r>
              <a:rPr lang="en-US" dirty="0"/>
              <a:t>Imagine the data in block 1 changed somehow. Then, the hash of the block data in the block header of block 01 would change. Subsequently, the hash of block 01s header would change since the hash of the block data has changed, and the hash of the block01’s header which block02 contains would be completely different! This would mean the hash of block02’s header, which block03 holds, would also be completely different, and so on and so forth until the end of the chain. As soon as one thing changes after mining, the entire rest of the chain is invalidated!</a:t>
            </a:r>
          </a:p>
        </p:txBody>
      </p:sp>
      <p:sp>
        <p:nvSpPr>
          <p:cNvPr id="4" name="Slide Number Placeholder 3"/>
          <p:cNvSpPr>
            <a:spLocks noGrp="1"/>
          </p:cNvSpPr>
          <p:nvPr>
            <p:ph type="sldNum" sz="quarter" idx="10"/>
          </p:nvPr>
        </p:nvSpPr>
        <p:spPr/>
        <p:txBody>
          <a:bodyPr/>
          <a:lstStyle/>
          <a:p>
            <a:fld id="{907E1E4D-FD3E-4CDA-91A1-AC5BFA293429}" type="slidenum">
              <a:rPr lang="en-US" smtClean="0"/>
              <a:pPr/>
              <a:t>8</a:t>
            </a:fld>
            <a:endParaRPr lang="en-US" dirty="0"/>
          </a:p>
        </p:txBody>
      </p:sp>
    </p:spTree>
    <p:extLst>
      <p:ext uri="{BB962C8B-B14F-4D97-AF65-F5344CB8AC3E}">
        <p14:creationId xmlns:p14="http://schemas.microsoft.com/office/powerpoint/2010/main" val="605682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E1E4D-FD3E-4CDA-91A1-AC5BFA293429}" type="slidenum">
              <a:rPr lang="en-US" smtClean="0"/>
              <a:pPr/>
              <a:t>9</a:t>
            </a:fld>
            <a:endParaRPr lang="en-US" dirty="0"/>
          </a:p>
        </p:txBody>
      </p:sp>
    </p:spTree>
    <p:extLst>
      <p:ext uri="{BB962C8B-B14F-4D97-AF65-F5344CB8AC3E}">
        <p14:creationId xmlns:p14="http://schemas.microsoft.com/office/powerpoint/2010/main" val="328904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Variety of approaches to solving the privacy requirement problem have been proposed</a:t>
            </a:r>
          </a:p>
          <a:p>
            <a:endParaRPr lang="en-US" dirty="0"/>
          </a:p>
          <a:p>
            <a:r>
              <a:rPr lang="en-US" dirty="0"/>
              <a:t>Definition of personal data is very broad, not practical to keep all of it off</a:t>
            </a:r>
          </a:p>
          <a:p>
            <a:endParaRPr lang="en-US" dirty="0"/>
          </a:p>
          <a:p>
            <a:r>
              <a:rPr lang="en-US" dirty="0"/>
              <a:t>Encryption that is safe for decades is hard to provide</a:t>
            </a:r>
          </a:p>
          <a:p>
            <a:endParaRPr lang="en-US" dirty="0"/>
          </a:p>
        </p:txBody>
      </p:sp>
      <p:sp>
        <p:nvSpPr>
          <p:cNvPr id="4" name="Slide Number Placeholder 3"/>
          <p:cNvSpPr>
            <a:spLocks noGrp="1"/>
          </p:cNvSpPr>
          <p:nvPr>
            <p:ph type="sldNum" sz="quarter" idx="5"/>
          </p:nvPr>
        </p:nvSpPr>
        <p:spPr/>
        <p:txBody>
          <a:bodyPr/>
          <a:lstStyle/>
          <a:p>
            <a:fld id="{9B0988BA-3B90-5D46-8B3D-DBAA8E27F5CB}" type="slidenum">
              <a:rPr lang="en-US" smtClean="0"/>
              <a:t>10</a:t>
            </a:fld>
            <a:endParaRPr lang="en-US"/>
          </a:p>
        </p:txBody>
      </p:sp>
    </p:spTree>
    <p:extLst>
      <p:ext uri="{BB962C8B-B14F-4D97-AF65-F5344CB8AC3E}">
        <p14:creationId xmlns:p14="http://schemas.microsoft.com/office/powerpoint/2010/main" val="116261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3092-72D2-ED41-A2F7-4E0D38CFF3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320E6E-2DA8-C64B-B1E9-F0C03AC7A1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2DA32D-B930-EA4F-9DE3-04F618BE63AD}"/>
              </a:ext>
            </a:extLst>
          </p:cNvPr>
          <p:cNvSpPr>
            <a:spLocks noGrp="1"/>
          </p:cNvSpPr>
          <p:nvPr>
            <p:ph type="dt" sz="half" idx="10"/>
          </p:nvPr>
        </p:nvSpPr>
        <p:spPr/>
        <p:txBody>
          <a:bodyPr/>
          <a:lstStyle/>
          <a:p>
            <a:fld id="{F1A8C426-F658-E84C-A467-DE9C96725D53}" type="datetimeFigureOut">
              <a:rPr lang="en-US" smtClean="0"/>
              <a:t>9/24/19</a:t>
            </a:fld>
            <a:endParaRPr lang="en-US"/>
          </a:p>
        </p:txBody>
      </p:sp>
      <p:sp>
        <p:nvSpPr>
          <p:cNvPr id="5" name="Footer Placeholder 4">
            <a:extLst>
              <a:ext uri="{FF2B5EF4-FFF2-40B4-BE49-F238E27FC236}">
                <a16:creationId xmlns:a16="http://schemas.microsoft.com/office/drawing/2014/main" id="{AA648718-1572-7548-80C1-FFDB775F0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1DDE2-A9AA-1E44-BE92-3E5E1B6E8035}"/>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305448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D384-03E6-3E4A-B401-00B506332B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600417-A45C-5F46-ACE5-B21CFE9A2C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B708C-60BD-D44C-AADA-390430B139AB}"/>
              </a:ext>
            </a:extLst>
          </p:cNvPr>
          <p:cNvSpPr>
            <a:spLocks noGrp="1"/>
          </p:cNvSpPr>
          <p:nvPr>
            <p:ph type="dt" sz="half" idx="10"/>
          </p:nvPr>
        </p:nvSpPr>
        <p:spPr/>
        <p:txBody>
          <a:bodyPr/>
          <a:lstStyle/>
          <a:p>
            <a:fld id="{F1A8C426-F658-E84C-A467-DE9C96725D53}" type="datetimeFigureOut">
              <a:rPr lang="en-US" smtClean="0"/>
              <a:t>9/24/19</a:t>
            </a:fld>
            <a:endParaRPr lang="en-US"/>
          </a:p>
        </p:txBody>
      </p:sp>
      <p:sp>
        <p:nvSpPr>
          <p:cNvPr id="5" name="Footer Placeholder 4">
            <a:extLst>
              <a:ext uri="{FF2B5EF4-FFF2-40B4-BE49-F238E27FC236}">
                <a16:creationId xmlns:a16="http://schemas.microsoft.com/office/drawing/2014/main" id="{7DF6B1F2-42E1-8A41-B2FF-2A57E918C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AA3E1-5391-2D4C-9699-F3E2DAE7DEBB}"/>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1245387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C87966-87E1-E845-A123-F94B665E71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E5AB0D-01AD-344B-B720-5026EAD439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90B2E-9717-0645-AF7E-998602F136FE}"/>
              </a:ext>
            </a:extLst>
          </p:cNvPr>
          <p:cNvSpPr>
            <a:spLocks noGrp="1"/>
          </p:cNvSpPr>
          <p:nvPr>
            <p:ph type="dt" sz="half" idx="10"/>
          </p:nvPr>
        </p:nvSpPr>
        <p:spPr/>
        <p:txBody>
          <a:bodyPr/>
          <a:lstStyle/>
          <a:p>
            <a:fld id="{F1A8C426-F658-E84C-A467-DE9C96725D53}" type="datetimeFigureOut">
              <a:rPr lang="en-US" smtClean="0"/>
              <a:t>9/24/19</a:t>
            </a:fld>
            <a:endParaRPr lang="en-US"/>
          </a:p>
        </p:txBody>
      </p:sp>
      <p:sp>
        <p:nvSpPr>
          <p:cNvPr id="5" name="Footer Placeholder 4">
            <a:extLst>
              <a:ext uri="{FF2B5EF4-FFF2-40B4-BE49-F238E27FC236}">
                <a16:creationId xmlns:a16="http://schemas.microsoft.com/office/drawing/2014/main" id="{0F961BB3-730F-834A-95FB-73A9C1428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856DC-766A-C243-9B4A-745D8893C302}"/>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133239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153C-3C1E-CE4C-B8AB-F319FA64BA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53E470-ED48-2D47-A021-3719A643BC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9E2A1-B091-5B4C-9621-886120230618}"/>
              </a:ext>
            </a:extLst>
          </p:cNvPr>
          <p:cNvSpPr>
            <a:spLocks noGrp="1"/>
          </p:cNvSpPr>
          <p:nvPr>
            <p:ph type="dt" sz="half" idx="10"/>
          </p:nvPr>
        </p:nvSpPr>
        <p:spPr/>
        <p:txBody>
          <a:bodyPr/>
          <a:lstStyle/>
          <a:p>
            <a:fld id="{F1A8C426-F658-E84C-A467-DE9C96725D53}" type="datetimeFigureOut">
              <a:rPr lang="en-US" smtClean="0"/>
              <a:t>9/24/19</a:t>
            </a:fld>
            <a:endParaRPr lang="en-US"/>
          </a:p>
        </p:txBody>
      </p:sp>
      <p:sp>
        <p:nvSpPr>
          <p:cNvPr id="5" name="Footer Placeholder 4">
            <a:extLst>
              <a:ext uri="{FF2B5EF4-FFF2-40B4-BE49-F238E27FC236}">
                <a16:creationId xmlns:a16="http://schemas.microsoft.com/office/drawing/2014/main" id="{DC159D46-ED40-8B49-93CA-5A81CAB50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EF251-2DBE-3248-813E-AD150FECE7D3}"/>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189224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7150-8AB8-1C45-8C01-DCC5CAC51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91390-3739-064B-BB3E-0D57DA275C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C140B-AD82-3C41-B629-52F70EFB40F0}"/>
              </a:ext>
            </a:extLst>
          </p:cNvPr>
          <p:cNvSpPr>
            <a:spLocks noGrp="1"/>
          </p:cNvSpPr>
          <p:nvPr>
            <p:ph type="dt" sz="half" idx="10"/>
          </p:nvPr>
        </p:nvSpPr>
        <p:spPr/>
        <p:txBody>
          <a:bodyPr/>
          <a:lstStyle/>
          <a:p>
            <a:fld id="{F1A8C426-F658-E84C-A467-DE9C96725D53}" type="datetimeFigureOut">
              <a:rPr lang="en-US" smtClean="0"/>
              <a:t>9/24/19</a:t>
            </a:fld>
            <a:endParaRPr lang="en-US"/>
          </a:p>
        </p:txBody>
      </p:sp>
      <p:sp>
        <p:nvSpPr>
          <p:cNvPr id="5" name="Footer Placeholder 4">
            <a:extLst>
              <a:ext uri="{FF2B5EF4-FFF2-40B4-BE49-F238E27FC236}">
                <a16:creationId xmlns:a16="http://schemas.microsoft.com/office/drawing/2014/main" id="{75807B05-5C45-4849-9269-6BBE4B832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670F4-C85D-034B-B867-0D5A1996950C}"/>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73397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43DA-E661-AA4A-ABFF-AB9AB777D2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DA553-1F78-0943-882E-DABAA08F7E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C04807-56ED-9B48-A26D-B670F498A7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7CDB9-4306-A741-BA84-DAD0932457F7}"/>
              </a:ext>
            </a:extLst>
          </p:cNvPr>
          <p:cNvSpPr>
            <a:spLocks noGrp="1"/>
          </p:cNvSpPr>
          <p:nvPr>
            <p:ph type="dt" sz="half" idx="10"/>
          </p:nvPr>
        </p:nvSpPr>
        <p:spPr/>
        <p:txBody>
          <a:bodyPr/>
          <a:lstStyle/>
          <a:p>
            <a:fld id="{F1A8C426-F658-E84C-A467-DE9C96725D53}" type="datetimeFigureOut">
              <a:rPr lang="en-US" smtClean="0"/>
              <a:t>9/24/19</a:t>
            </a:fld>
            <a:endParaRPr lang="en-US"/>
          </a:p>
        </p:txBody>
      </p:sp>
      <p:sp>
        <p:nvSpPr>
          <p:cNvPr id="6" name="Footer Placeholder 5">
            <a:extLst>
              <a:ext uri="{FF2B5EF4-FFF2-40B4-BE49-F238E27FC236}">
                <a16:creationId xmlns:a16="http://schemas.microsoft.com/office/drawing/2014/main" id="{2F17E0F1-B28E-0941-8698-E902C4954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81CC6-488F-8147-A795-EA6EBE9F4AD4}"/>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176394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A6E0-6C9B-2B4D-BAF0-E8FD25BAF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3B0839-8BDD-F04D-B464-51A659826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C99BE8-6976-6742-8FFE-72A6B76637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011915-133B-6D4E-B2DD-6E07CA6DB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041B6B-D770-AC4E-9967-63DBF035D6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9FC2AE-194C-374C-9882-3CC42E26EEA1}"/>
              </a:ext>
            </a:extLst>
          </p:cNvPr>
          <p:cNvSpPr>
            <a:spLocks noGrp="1"/>
          </p:cNvSpPr>
          <p:nvPr>
            <p:ph type="dt" sz="half" idx="10"/>
          </p:nvPr>
        </p:nvSpPr>
        <p:spPr/>
        <p:txBody>
          <a:bodyPr/>
          <a:lstStyle/>
          <a:p>
            <a:fld id="{F1A8C426-F658-E84C-A467-DE9C96725D53}" type="datetimeFigureOut">
              <a:rPr lang="en-US" smtClean="0"/>
              <a:t>9/24/19</a:t>
            </a:fld>
            <a:endParaRPr lang="en-US"/>
          </a:p>
        </p:txBody>
      </p:sp>
      <p:sp>
        <p:nvSpPr>
          <p:cNvPr id="8" name="Footer Placeholder 7">
            <a:extLst>
              <a:ext uri="{FF2B5EF4-FFF2-40B4-BE49-F238E27FC236}">
                <a16:creationId xmlns:a16="http://schemas.microsoft.com/office/drawing/2014/main" id="{BA258561-1AC6-B148-878C-061BC8CCEB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188E42-9B3B-2243-82A9-AE24801C2460}"/>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415422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CAAB-532D-BE46-935C-A062D165AD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E5D9A3-81B5-5F4C-B242-70BC1D81B3FB}"/>
              </a:ext>
            </a:extLst>
          </p:cNvPr>
          <p:cNvSpPr>
            <a:spLocks noGrp="1"/>
          </p:cNvSpPr>
          <p:nvPr>
            <p:ph type="dt" sz="half" idx="10"/>
          </p:nvPr>
        </p:nvSpPr>
        <p:spPr/>
        <p:txBody>
          <a:bodyPr/>
          <a:lstStyle/>
          <a:p>
            <a:fld id="{F1A8C426-F658-E84C-A467-DE9C96725D53}" type="datetimeFigureOut">
              <a:rPr lang="en-US" smtClean="0"/>
              <a:t>9/24/19</a:t>
            </a:fld>
            <a:endParaRPr lang="en-US"/>
          </a:p>
        </p:txBody>
      </p:sp>
      <p:sp>
        <p:nvSpPr>
          <p:cNvPr id="4" name="Footer Placeholder 3">
            <a:extLst>
              <a:ext uri="{FF2B5EF4-FFF2-40B4-BE49-F238E27FC236}">
                <a16:creationId xmlns:a16="http://schemas.microsoft.com/office/drawing/2014/main" id="{31A345B3-C148-9E4C-8AF5-3FDBD40045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A26682-8613-C04D-A043-67D7816AD7D9}"/>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98842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BAB9DD-0FDE-664D-9DF8-B3D3035BEF9B}"/>
              </a:ext>
            </a:extLst>
          </p:cNvPr>
          <p:cNvSpPr>
            <a:spLocks noGrp="1"/>
          </p:cNvSpPr>
          <p:nvPr>
            <p:ph type="dt" sz="half" idx="10"/>
          </p:nvPr>
        </p:nvSpPr>
        <p:spPr/>
        <p:txBody>
          <a:bodyPr/>
          <a:lstStyle/>
          <a:p>
            <a:fld id="{F1A8C426-F658-E84C-A467-DE9C96725D53}" type="datetimeFigureOut">
              <a:rPr lang="en-US" smtClean="0"/>
              <a:t>9/24/19</a:t>
            </a:fld>
            <a:endParaRPr lang="en-US"/>
          </a:p>
        </p:txBody>
      </p:sp>
      <p:sp>
        <p:nvSpPr>
          <p:cNvPr id="3" name="Footer Placeholder 2">
            <a:extLst>
              <a:ext uri="{FF2B5EF4-FFF2-40B4-BE49-F238E27FC236}">
                <a16:creationId xmlns:a16="http://schemas.microsoft.com/office/drawing/2014/main" id="{1AC1190D-10F6-174A-B460-7D4B1F8B55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924FDA-7D34-5F48-9C63-3B4E9691C594}"/>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94097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756D-2098-B542-9096-529EB0128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DD4846-F97D-5945-B10D-E2E6B58A7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79C51D-83A1-9B4E-BD2A-B16A4A655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362692-0C98-F04A-93F4-D06CFB7C1C0B}"/>
              </a:ext>
            </a:extLst>
          </p:cNvPr>
          <p:cNvSpPr>
            <a:spLocks noGrp="1"/>
          </p:cNvSpPr>
          <p:nvPr>
            <p:ph type="dt" sz="half" idx="10"/>
          </p:nvPr>
        </p:nvSpPr>
        <p:spPr/>
        <p:txBody>
          <a:bodyPr/>
          <a:lstStyle/>
          <a:p>
            <a:fld id="{F1A8C426-F658-E84C-A467-DE9C96725D53}" type="datetimeFigureOut">
              <a:rPr lang="en-US" smtClean="0"/>
              <a:t>9/24/19</a:t>
            </a:fld>
            <a:endParaRPr lang="en-US"/>
          </a:p>
        </p:txBody>
      </p:sp>
      <p:sp>
        <p:nvSpPr>
          <p:cNvPr id="6" name="Footer Placeholder 5">
            <a:extLst>
              <a:ext uri="{FF2B5EF4-FFF2-40B4-BE49-F238E27FC236}">
                <a16:creationId xmlns:a16="http://schemas.microsoft.com/office/drawing/2014/main" id="{68C986AB-DAE3-5341-8D76-677BE7172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C95A0-6D75-6340-AA7E-3311A1A64242}"/>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114306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7D83-4EEB-1B49-AE92-DDE07CC22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247828-AC3A-AF49-B354-5C9065F8F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D64B55-1364-524A-B2B4-E5CE48D16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EE66F4-B09B-204D-86AD-2474DBBB1A7B}"/>
              </a:ext>
            </a:extLst>
          </p:cNvPr>
          <p:cNvSpPr>
            <a:spLocks noGrp="1"/>
          </p:cNvSpPr>
          <p:nvPr>
            <p:ph type="dt" sz="half" idx="10"/>
          </p:nvPr>
        </p:nvSpPr>
        <p:spPr/>
        <p:txBody>
          <a:bodyPr/>
          <a:lstStyle/>
          <a:p>
            <a:fld id="{F1A8C426-F658-E84C-A467-DE9C96725D53}" type="datetimeFigureOut">
              <a:rPr lang="en-US" smtClean="0"/>
              <a:t>9/24/19</a:t>
            </a:fld>
            <a:endParaRPr lang="en-US"/>
          </a:p>
        </p:txBody>
      </p:sp>
      <p:sp>
        <p:nvSpPr>
          <p:cNvPr id="6" name="Footer Placeholder 5">
            <a:extLst>
              <a:ext uri="{FF2B5EF4-FFF2-40B4-BE49-F238E27FC236}">
                <a16:creationId xmlns:a16="http://schemas.microsoft.com/office/drawing/2014/main" id="{309A76D2-8724-A242-8677-A71873DD0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BE3148-37C1-544F-A1B7-27FA5336806A}"/>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7953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A93D3-0F84-2645-B1D6-C63B2E2F2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82D3AC-08CE-F34F-96A7-2BA32118F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84ADE-7395-5143-A391-D8FA62D92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8C426-F658-E84C-A467-DE9C96725D53}" type="datetimeFigureOut">
              <a:rPr lang="en-US" smtClean="0"/>
              <a:t>9/24/19</a:t>
            </a:fld>
            <a:endParaRPr lang="en-US"/>
          </a:p>
        </p:txBody>
      </p:sp>
      <p:sp>
        <p:nvSpPr>
          <p:cNvPr id="5" name="Footer Placeholder 4">
            <a:extLst>
              <a:ext uri="{FF2B5EF4-FFF2-40B4-BE49-F238E27FC236}">
                <a16:creationId xmlns:a16="http://schemas.microsoft.com/office/drawing/2014/main" id="{D02727A9-A4E4-3845-BC32-91A8E1D19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52C3C5-4D87-A94F-86E5-421D07CBE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B84D0-C754-0F4E-BCE2-ABDBD87C5E14}" type="slidenum">
              <a:rPr lang="en-US" smtClean="0"/>
              <a:t>‹#›</a:t>
            </a:fld>
            <a:endParaRPr lang="en-US"/>
          </a:p>
        </p:txBody>
      </p:sp>
    </p:spTree>
    <p:extLst>
      <p:ext uri="{BB962C8B-B14F-4D97-AF65-F5344CB8AC3E}">
        <p14:creationId xmlns:p14="http://schemas.microsoft.com/office/powerpoint/2010/main" val="3540140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csrc.nist.gov/publications/detail/white-paper/2018/05/31/data-structure-for-integrity-protection-with-erasure-capability/draf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0292-55E0-D147-8789-3F91C32B24F5}"/>
              </a:ext>
            </a:extLst>
          </p:cNvPr>
          <p:cNvSpPr>
            <a:spLocks noGrp="1"/>
          </p:cNvSpPr>
          <p:nvPr>
            <p:ph type="ctrTitle"/>
          </p:nvPr>
        </p:nvSpPr>
        <p:spPr>
          <a:xfrm>
            <a:off x="1461676" y="815595"/>
            <a:ext cx="9144000" cy="2387600"/>
          </a:xfrm>
        </p:spPr>
        <p:txBody>
          <a:bodyPr>
            <a:normAutofit/>
          </a:bodyPr>
          <a:lstStyle/>
          <a:p>
            <a:r>
              <a:rPr lang="en-US" b="1" dirty="0">
                <a:solidFill>
                  <a:srgbClr val="0000FF"/>
                </a:solidFill>
                <a:latin typeface="+mn-lt"/>
              </a:rPr>
              <a:t>Rethinking Distributed Ledger Technology</a:t>
            </a:r>
            <a:br>
              <a:rPr lang="en-US" b="1" dirty="0">
                <a:solidFill>
                  <a:srgbClr val="0000FF"/>
                </a:solidFill>
                <a:latin typeface="+mn-lt"/>
              </a:rPr>
            </a:br>
            <a:r>
              <a:rPr lang="en-US" sz="2700" dirty="0">
                <a:latin typeface="+mn-lt"/>
              </a:rPr>
              <a:t>R. Kuhn, J. </a:t>
            </a:r>
            <a:r>
              <a:rPr lang="en-US" sz="2700" dirty="0" err="1">
                <a:latin typeface="+mn-lt"/>
              </a:rPr>
              <a:t>Voas</a:t>
            </a:r>
            <a:r>
              <a:rPr lang="en-US" sz="2700" dirty="0">
                <a:latin typeface="+mn-lt"/>
              </a:rPr>
              <a:t>, D. </a:t>
            </a:r>
            <a:r>
              <a:rPr lang="en-US" sz="2700" dirty="0" err="1">
                <a:latin typeface="+mn-lt"/>
              </a:rPr>
              <a:t>Yaga</a:t>
            </a:r>
            <a:r>
              <a:rPr lang="en-US" sz="2700" dirty="0">
                <a:latin typeface="+mn-lt"/>
              </a:rPr>
              <a:t>, T. </a:t>
            </a:r>
            <a:r>
              <a:rPr lang="en-US" sz="2700" dirty="0" err="1">
                <a:latin typeface="+mn-lt"/>
              </a:rPr>
              <a:t>Saidkhodjaev</a:t>
            </a:r>
            <a:endParaRPr lang="en-US" sz="2700" dirty="0">
              <a:latin typeface="+mn-lt"/>
            </a:endParaRPr>
          </a:p>
        </p:txBody>
      </p:sp>
      <p:sp>
        <p:nvSpPr>
          <p:cNvPr id="3" name="Subtitle 2">
            <a:extLst>
              <a:ext uri="{FF2B5EF4-FFF2-40B4-BE49-F238E27FC236}">
                <a16:creationId xmlns:a16="http://schemas.microsoft.com/office/drawing/2014/main" id="{F2C61418-26B1-DD41-85C8-0F6D0B1863F7}"/>
              </a:ext>
            </a:extLst>
          </p:cNvPr>
          <p:cNvSpPr>
            <a:spLocks noGrp="1"/>
          </p:cNvSpPr>
          <p:nvPr>
            <p:ph type="subTitle" idx="1"/>
          </p:nvPr>
        </p:nvSpPr>
        <p:spPr>
          <a:xfrm>
            <a:off x="1524000" y="3842468"/>
            <a:ext cx="9144000" cy="2758421"/>
          </a:xfrm>
        </p:spPr>
        <p:txBody>
          <a:bodyPr>
            <a:normAutofit fontScale="92500" lnSpcReduction="20000"/>
          </a:bodyPr>
          <a:lstStyle/>
          <a:p>
            <a:endParaRPr lang="en-US" dirty="0"/>
          </a:p>
          <a:p>
            <a:r>
              <a:rPr lang="en-US" sz="3200" dirty="0"/>
              <a:t>Presented by:  Rick Kuhn </a:t>
            </a:r>
          </a:p>
          <a:p>
            <a:r>
              <a:rPr lang="en-US" sz="3200" dirty="0"/>
              <a:t>US National Institute of Standards and Technology </a:t>
            </a:r>
          </a:p>
          <a:p>
            <a:r>
              <a:rPr lang="en-US" sz="3200" dirty="0"/>
              <a:t>Computer Security Division</a:t>
            </a:r>
          </a:p>
          <a:p>
            <a:endParaRPr lang="en-US" sz="3200" dirty="0"/>
          </a:p>
          <a:p>
            <a:r>
              <a:rPr lang="en-US" sz="3200" dirty="0" err="1"/>
              <a:t>kuhn@nist.gov</a:t>
            </a:r>
            <a:endParaRPr lang="en-US" sz="3200" dirty="0"/>
          </a:p>
          <a:p>
            <a:endParaRPr lang="en-US" sz="3200" dirty="0"/>
          </a:p>
        </p:txBody>
      </p:sp>
    </p:spTree>
    <p:extLst>
      <p:ext uri="{BB962C8B-B14F-4D97-AF65-F5344CB8AC3E}">
        <p14:creationId xmlns:p14="http://schemas.microsoft.com/office/powerpoint/2010/main" val="67196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3785-034D-B24C-8C08-BFC3C53DEB53}"/>
              </a:ext>
            </a:extLst>
          </p:cNvPr>
          <p:cNvSpPr>
            <a:spLocks noGrp="1"/>
          </p:cNvSpPr>
          <p:nvPr>
            <p:ph type="title"/>
          </p:nvPr>
        </p:nvSpPr>
        <p:spPr>
          <a:xfrm>
            <a:off x="838200" y="0"/>
            <a:ext cx="10515600" cy="1325563"/>
          </a:xfrm>
        </p:spPr>
        <p:txBody>
          <a:bodyPr/>
          <a:lstStyle/>
          <a:p>
            <a:r>
              <a:rPr lang="en-US" b="1" dirty="0">
                <a:solidFill>
                  <a:srgbClr val="0000FF"/>
                </a:solidFill>
              </a:rPr>
              <a:t>What are ways of dealing with this problem?</a:t>
            </a:r>
          </a:p>
        </p:txBody>
      </p:sp>
      <p:sp>
        <p:nvSpPr>
          <p:cNvPr id="3" name="Content Placeholder 2">
            <a:extLst>
              <a:ext uri="{FF2B5EF4-FFF2-40B4-BE49-F238E27FC236}">
                <a16:creationId xmlns:a16="http://schemas.microsoft.com/office/drawing/2014/main" id="{77E58410-7832-9249-A233-02F7D7C751CB}"/>
              </a:ext>
            </a:extLst>
          </p:cNvPr>
          <p:cNvSpPr>
            <a:spLocks noGrp="1"/>
          </p:cNvSpPr>
          <p:nvPr>
            <p:ph idx="1"/>
          </p:nvPr>
        </p:nvSpPr>
        <p:spPr>
          <a:xfrm>
            <a:off x="838200" y="1325563"/>
            <a:ext cx="11291454" cy="2679509"/>
          </a:xfrm>
        </p:spPr>
        <p:txBody>
          <a:bodyPr>
            <a:normAutofit/>
          </a:bodyPr>
          <a:lstStyle/>
          <a:p>
            <a:r>
              <a:rPr lang="en-US" sz="3600" dirty="0"/>
              <a:t>Don’t put personal information on blockchain</a:t>
            </a:r>
          </a:p>
          <a:p>
            <a:pPr lvl="1"/>
            <a:r>
              <a:rPr lang="en-US" sz="3200" dirty="0"/>
              <a:t>Pseudo-anonymized data are still considered personal</a:t>
            </a:r>
          </a:p>
          <a:p>
            <a:pPr lvl="1"/>
            <a:r>
              <a:rPr lang="en-US" sz="3200" dirty="0"/>
              <a:t>Even if not directly tied to a person – dynamic IP address can be considered personal if it can be indirectly tied to an individual</a:t>
            </a:r>
          </a:p>
        </p:txBody>
      </p:sp>
      <p:sp>
        <p:nvSpPr>
          <p:cNvPr id="4" name="Content Placeholder 2">
            <a:extLst>
              <a:ext uri="{FF2B5EF4-FFF2-40B4-BE49-F238E27FC236}">
                <a16:creationId xmlns:a16="http://schemas.microsoft.com/office/drawing/2014/main" id="{C2E654E5-6447-A44B-90C2-3DF2428A4AAA}"/>
              </a:ext>
            </a:extLst>
          </p:cNvPr>
          <p:cNvSpPr txBox="1">
            <a:spLocks/>
          </p:cNvSpPr>
          <p:nvPr/>
        </p:nvSpPr>
        <p:spPr>
          <a:xfrm>
            <a:off x="838200" y="4013582"/>
            <a:ext cx="11291454" cy="2634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Encrypt data and destroy key to delete</a:t>
            </a:r>
          </a:p>
          <a:p>
            <a:pPr lvl="1"/>
            <a:r>
              <a:rPr lang="en-US" sz="3200" dirty="0"/>
              <a:t>Data must be secure for decades</a:t>
            </a:r>
          </a:p>
          <a:p>
            <a:pPr lvl="1"/>
            <a:r>
              <a:rPr lang="en-US" sz="3200" dirty="0"/>
              <a:t>Cannot be sure that future developments in crypto will not reveal it – e.g. quantum computing puts current public key systems at risk</a:t>
            </a:r>
          </a:p>
        </p:txBody>
      </p:sp>
    </p:spTree>
    <p:extLst>
      <p:ext uri="{BB962C8B-B14F-4D97-AF65-F5344CB8AC3E}">
        <p14:creationId xmlns:p14="http://schemas.microsoft.com/office/powerpoint/2010/main" val="144573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FFAF-78D3-6B45-9BBC-647A67E5645E}"/>
              </a:ext>
            </a:extLst>
          </p:cNvPr>
          <p:cNvSpPr>
            <a:spLocks noGrp="1"/>
          </p:cNvSpPr>
          <p:nvPr>
            <p:ph type="title"/>
          </p:nvPr>
        </p:nvSpPr>
        <p:spPr>
          <a:xfrm>
            <a:off x="838200" y="158261"/>
            <a:ext cx="11353800" cy="1325563"/>
          </a:xfrm>
        </p:spPr>
        <p:txBody>
          <a:bodyPr/>
          <a:lstStyle/>
          <a:p>
            <a:r>
              <a:rPr lang="en-US" b="1" dirty="0">
                <a:solidFill>
                  <a:srgbClr val="0000FF"/>
                </a:solidFill>
              </a:rPr>
              <a:t>What are block matrix constraints and assumptions?</a:t>
            </a:r>
          </a:p>
        </p:txBody>
      </p:sp>
      <p:sp>
        <p:nvSpPr>
          <p:cNvPr id="3" name="Content Placeholder 2">
            <a:extLst>
              <a:ext uri="{FF2B5EF4-FFF2-40B4-BE49-F238E27FC236}">
                <a16:creationId xmlns:a16="http://schemas.microsoft.com/office/drawing/2014/main" id="{366EFC39-7D85-CA49-BF54-9123CF9BF892}"/>
              </a:ext>
            </a:extLst>
          </p:cNvPr>
          <p:cNvSpPr>
            <a:spLocks noGrp="1"/>
          </p:cNvSpPr>
          <p:nvPr>
            <p:ph idx="1"/>
          </p:nvPr>
        </p:nvSpPr>
        <p:spPr>
          <a:xfrm>
            <a:off x="838200" y="1790456"/>
            <a:ext cx="10515600" cy="1227064"/>
          </a:xfrm>
        </p:spPr>
        <p:txBody>
          <a:bodyPr>
            <a:normAutofit/>
          </a:bodyPr>
          <a:lstStyle/>
          <a:p>
            <a:pPr lvl="1">
              <a:spcBef>
                <a:spcPts val="1700"/>
              </a:spcBef>
            </a:pPr>
            <a:r>
              <a:rPr lang="en-US" sz="4000" dirty="0"/>
              <a:t>Hash integrity protection must not be disrupted for blocks not deleted</a:t>
            </a:r>
            <a:endParaRPr lang="en-US" sz="3200" dirty="0"/>
          </a:p>
          <a:p>
            <a:endParaRPr lang="en-US" sz="3200" dirty="0"/>
          </a:p>
        </p:txBody>
      </p:sp>
      <p:sp>
        <p:nvSpPr>
          <p:cNvPr id="4" name="Content Placeholder 2">
            <a:extLst>
              <a:ext uri="{FF2B5EF4-FFF2-40B4-BE49-F238E27FC236}">
                <a16:creationId xmlns:a16="http://schemas.microsoft.com/office/drawing/2014/main" id="{2CC8653C-874A-3149-B750-AC9BF09B3943}"/>
              </a:ext>
            </a:extLst>
          </p:cNvPr>
          <p:cNvSpPr txBox="1">
            <a:spLocks/>
          </p:cNvSpPr>
          <p:nvPr/>
        </p:nvSpPr>
        <p:spPr>
          <a:xfrm>
            <a:off x="838200" y="3144652"/>
            <a:ext cx="10515600" cy="1025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700"/>
              </a:spcBef>
            </a:pPr>
            <a:r>
              <a:rPr lang="en-US" sz="4000" dirty="0"/>
              <a:t>Deletions will be relatively rare</a:t>
            </a:r>
          </a:p>
          <a:p>
            <a:pPr marL="0" indent="0">
              <a:buNone/>
            </a:pPr>
            <a:endParaRPr lang="en-US" sz="3200" dirty="0"/>
          </a:p>
          <a:p>
            <a:pPr marL="0" indent="0">
              <a:buNone/>
            </a:pPr>
            <a:endParaRPr lang="en-US" sz="3200" dirty="0"/>
          </a:p>
        </p:txBody>
      </p:sp>
      <p:sp>
        <p:nvSpPr>
          <p:cNvPr id="5" name="Content Placeholder 2">
            <a:extLst>
              <a:ext uri="{FF2B5EF4-FFF2-40B4-BE49-F238E27FC236}">
                <a16:creationId xmlns:a16="http://schemas.microsoft.com/office/drawing/2014/main" id="{DD36C762-8BC9-454C-ABB9-BC2970E2A74A}"/>
              </a:ext>
            </a:extLst>
          </p:cNvPr>
          <p:cNvSpPr txBox="1">
            <a:spLocks/>
          </p:cNvSpPr>
          <p:nvPr/>
        </p:nvSpPr>
        <p:spPr>
          <a:xfrm>
            <a:off x="838200" y="405139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700"/>
              </a:spcBef>
            </a:pPr>
            <a:r>
              <a:rPr lang="en-US" sz="4000" dirty="0"/>
              <a:t>Ensure auditability and accountability</a:t>
            </a:r>
          </a:p>
          <a:p>
            <a:pPr marL="0" indent="0">
              <a:buNone/>
            </a:pPr>
            <a:endParaRPr lang="en-US" sz="3200" dirty="0"/>
          </a:p>
          <a:p>
            <a:endParaRPr lang="en-US" sz="3200" dirty="0"/>
          </a:p>
        </p:txBody>
      </p:sp>
      <p:sp>
        <p:nvSpPr>
          <p:cNvPr id="6" name="Content Placeholder 2">
            <a:extLst>
              <a:ext uri="{FF2B5EF4-FFF2-40B4-BE49-F238E27FC236}">
                <a16:creationId xmlns:a16="http://schemas.microsoft.com/office/drawing/2014/main" id="{E1F48F7B-81BB-7F4E-B77A-9560B98806FE}"/>
              </a:ext>
            </a:extLst>
          </p:cNvPr>
          <p:cNvSpPr txBox="1">
            <a:spLocks/>
          </p:cNvSpPr>
          <p:nvPr/>
        </p:nvSpPr>
        <p:spPr>
          <a:xfrm>
            <a:off x="838200" y="4978899"/>
            <a:ext cx="10515600" cy="16385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700"/>
              </a:spcBef>
            </a:pPr>
            <a:r>
              <a:rPr lang="en-US" sz="4000" dirty="0"/>
              <a:t>Application to permissioned/private distributed ledger systems</a:t>
            </a:r>
          </a:p>
          <a:p>
            <a:endParaRPr lang="en-US" sz="3200" dirty="0"/>
          </a:p>
          <a:p>
            <a:endParaRPr lang="en-US" sz="3200" dirty="0"/>
          </a:p>
        </p:txBody>
      </p:sp>
    </p:spTree>
    <p:extLst>
      <p:ext uri="{BB962C8B-B14F-4D97-AF65-F5344CB8AC3E}">
        <p14:creationId xmlns:p14="http://schemas.microsoft.com/office/powerpoint/2010/main" val="349411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B433AB-74AB-4D57-B5E1-3045D95F5BBB}"/>
              </a:ext>
            </a:extLst>
          </p:cNvPr>
          <p:cNvPicPr>
            <a:picLocks noChangeAspect="1"/>
          </p:cNvPicPr>
          <p:nvPr/>
        </p:nvPicPr>
        <p:blipFill>
          <a:blip r:embed="rId3"/>
          <a:stretch>
            <a:fillRect/>
          </a:stretch>
        </p:blipFill>
        <p:spPr>
          <a:xfrm>
            <a:off x="6096000" y="1718316"/>
            <a:ext cx="5942827" cy="3997902"/>
          </a:xfrm>
          <a:prstGeom prst="rect">
            <a:avLst/>
          </a:prstGeom>
        </p:spPr>
      </p:pic>
      <p:sp>
        <p:nvSpPr>
          <p:cNvPr id="2" name="Title 1"/>
          <p:cNvSpPr>
            <a:spLocks noGrp="1"/>
          </p:cNvSpPr>
          <p:nvPr>
            <p:ph type="title"/>
          </p:nvPr>
        </p:nvSpPr>
        <p:spPr>
          <a:xfrm>
            <a:off x="699653" y="0"/>
            <a:ext cx="11264391" cy="1325563"/>
          </a:xfrm>
        </p:spPr>
        <p:txBody>
          <a:bodyPr/>
          <a:lstStyle/>
          <a:p>
            <a:r>
              <a:rPr lang="en-US" b="1" dirty="0">
                <a:solidFill>
                  <a:srgbClr val="0000FF"/>
                </a:solidFill>
              </a:rPr>
              <a:t>New data structure solution: a </a:t>
            </a:r>
            <a:r>
              <a:rPr lang="en-US" b="1" dirty="0" err="1">
                <a:solidFill>
                  <a:srgbClr val="0000FF"/>
                </a:solidFill>
              </a:rPr>
              <a:t>datablock</a:t>
            </a:r>
            <a:r>
              <a:rPr lang="en-US" b="1" dirty="0">
                <a:solidFill>
                  <a:srgbClr val="0000FF"/>
                </a:solidFill>
              </a:rPr>
              <a:t> matrix</a:t>
            </a:r>
          </a:p>
        </p:txBody>
      </p:sp>
      <p:sp>
        <p:nvSpPr>
          <p:cNvPr id="3" name="Content Placeholder 2"/>
          <p:cNvSpPr>
            <a:spLocks noGrp="1"/>
          </p:cNvSpPr>
          <p:nvPr>
            <p:ph idx="1"/>
          </p:nvPr>
        </p:nvSpPr>
        <p:spPr>
          <a:xfrm>
            <a:off x="852054" y="782003"/>
            <a:ext cx="5169163" cy="2180029"/>
          </a:xfrm>
        </p:spPr>
        <p:txBody>
          <a:bodyPr>
            <a:normAutofit/>
          </a:bodyPr>
          <a:lstStyle/>
          <a:p>
            <a:pPr marL="0" indent="0">
              <a:buClrTx/>
              <a:buSzPct val="75000"/>
              <a:buNone/>
            </a:pPr>
            <a:endParaRPr lang="en-US" dirty="0">
              <a:solidFill>
                <a:schemeClr val="tx1"/>
              </a:solidFill>
            </a:endParaRPr>
          </a:p>
          <a:p>
            <a:pPr>
              <a:buClrTx/>
              <a:buSzPct val="75000"/>
              <a:buFont typeface="Wingdings" panose="05000000000000000000" pitchFamily="2" charset="2"/>
              <a:buChar char="§"/>
            </a:pPr>
            <a:r>
              <a:rPr lang="en-US" dirty="0">
                <a:solidFill>
                  <a:schemeClr val="tx1"/>
                </a:solidFill>
              </a:rPr>
              <a:t>A data structure that provides integrity assurance using hash-linked records while also allowing the deletion of records</a:t>
            </a:r>
          </a:p>
        </p:txBody>
      </p:sp>
      <p:sp>
        <p:nvSpPr>
          <p:cNvPr id="5" name="TextBox 4">
            <a:extLst>
              <a:ext uri="{FF2B5EF4-FFF2-40B4-BE49-F238E27FC236}">
                <a16:creationId xmlns:a16="http://schemas.microsoft.com/office/drawing/2014/main" id="{E2A9FAC5-02A7-FC47-ACD7-09D636D68738}"/>
              </a:ext>
            </a:extLst>
          </p:cNvPr>
          <p:cNvSpPr txBox="1"/>
          <p:nvPr/>
        </p:nvSpPr>
        <p:spPr>
          <a:xfrm>
            <a:off x="846652" y="4941476"/>
            <a:ext cx="5321563" cy="1384995"/>
          </a:xfrm>
          <a:prstGeom prst="rect">
            <a:avLst/>
          </a:prstGeom>
          <a:noFill/>
        </p:spPr>
        <p:txBody>
          <a:bodyPr wrap="square" rtlCol="0">
            <a:spAutoFit/>
          </a:bodyPr>
          <a:lstStyle/>
          <a:p>
            <a:pPr marL="288925" indent="-288925">
              <a:buFont typeface="Arial" panose="020B0604020202020204" pitchFamily="34" charset="0"/>
              <a:buChar char="•"/>
            </a:pPr>
            <a:r>
              <a:rPr lang="en-US" sz="2800" dirty="0"/>
              <a:t>Suggested use for </a:t>
            </a:r>
            <a:r>
              <a:rPr lang="en-US" sz="2800" u="sng" dirty="0"/>
              <a:t>private/permissioned </a:t>
            </a:r>
            <a:r>
              <a:rPr lang="en-US" sz="2800" dirty="0"/>
              <a:t>distributed ledger systems</a:t>
            </a:r>
          </a:p>
        </p:txBody>
      </p:sp>
      <p:sp>
        <p:nvSpPr>
          <p:cNvPr id="7" name="TextBox 6">
            <a:extLst>
              <a:ext uri="{FF2B5EF4-FFF2-40B4-BE49-F238E27FC236}">
                <a16:creationId xmlns:a16="http://schemas.microsoft.com/office/drawing/2014/main" id="{7CBACE6C-A5FF-3E46-B6A3-E0E555EE3477}"/>
              </a:ext>
            </a:extLst>
          </p:cNvPr>
          <p:cNvSpPr txBox="1"/>
          <p:nvPr/>
        </p:nvSpPr>
        <p:spPr>
          <a:xfrm>
            <a:off x="846652" y="3940556"/>
            <a:ext cx="5179969" cy="954107"/>
          </a:xfrm>
          <a:prstGeom prst="rect">
            <a:avLst/>
          </a:prstGeom>
          <a:noFill/>
        </p:spPr>
        <p:txBody>
          <a:bodyPr wrap="square" rtlCol="0">
            <a:spAutoFit/>
          </a:bodyPr>
          <a:lstStyle/>
          <a:p>
            <a:pPr marL="234950" indent="-234950">
              <a:buFont typeface="Arial" panose="020B0604020202020204" pitchFamily="34" charset="0"/>
              <a:buChar char="•"/>
            </a:pPr>
            <a:r>
              <a:rPr lang="en-US" sz="2800" dirty="0"/>
              <a:t>=&gt; each block within the matrix is protected by two hashes</a:t>
            </a:r>
          </a:p>
        </p:txBody>
      </p:sp>
      <p:sp>
        <p:nvSpPr>
          <p:cNvPr id="8" name="TextBox 7">
            <a:extLst>
              <a:ext uri="{FF2B5EF4-FFF2-40B4-BE49-F238E27FC236}">
                <a16:creationId xmlns:a16="http://schemas.microsoft.com/office/drawing/2014/main" id="{BDBD52F7-6078-D543-949E-9DF698469831}"/>
              </a:ext>
            </a:extLst>
          </p:cNvPr>
          <p:cNvSpPr txBox="1"/>
          <p:nvPr/>
        </p:nvSpPr>
        <p:spPr>
          <a:xfrm>
            <a:off x="852054" y="3033930"/>
            <a:ext cx="4981818" cy="954107"/>
          </a:xfrm>
          <a:prstGeom prst="rect">
            <a:avLst/>
          </a:prstGeom>
          <a:noFill/>
        </p:spPr>
        <p:txBody>
          <a:bodyPr wrap="square" rtlCol="0">
            <a:spAutoFit/>
          </a:bodyPr>
          <a:lstStyle/>
          <a:p>
            <a:pPr marL="234950" indent="-234950">
              <a:buFont typeface="Arial" panose="020B0604020202020204" pitchFamily="34" charset="0"/>
              <a:buChar char="•"/>
            </a:pPr>
            <a:r>
              <a:rPr lang="en-US" sz="2800" dirty="0"/>
              <a:t>Stores hashes of each row and column </a:t>
            </a:r>
            <a:endParaRPr lang="en-US" sz="2800" dirty="0">
              <a:latin typeface="Garamond" panose="02020404030301010803" pitchFamily="18" charset="0"/>
            </a:endParaRPr>
          </a:p>
        </p:txBody>
      </p:sp>
      <p:sp>
        <p:nvSpPr>
          <p:cNvPr id="9" name="Left Brace 8">
            <a:extLst>
              <a:ext uri="{FF2B5EF4-FFF2-40B4-BE49-F238E27FC236}">
                <a16:creationId xmlns:a16="http://schemas.microsoft.com/office/drawing/2014/main" id="{7B1A641C-4A0E-3541-9E6C-4D361BA092E1}"/>
              </a:ext>
            </a:extLst>
          </p:cNvPr>
          <p:cNvSpPr/>
          <p:nvPr/>
        </p:nvSpPr>
        <p:spPr>
          <a:xfrm rot="5400000">
            <a:off x="8728263" y="2428710"/>
            <a:ext cx="229259" cy="4369541"/>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9F1AB4E8-B467-1F49-8D43-EEF842C97945}"/>
              </a:ext>
            </a:extLst>
          </p:cNvPr>
          <p:cNvSpPr/>
          <p:nvPr/>
        </p:nvSpPr>
        <p:spPr>
          <a:xfrm>
            <a:off x="10820403" y="2396908"/>
            <a:ext cx="340435" cy="2263484"/>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707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653" y="-106724"/>
            <a:ext cx="11264391" cy="1325563"/>
          </a:xfrm>
        </p:spPr>
        <p:txBody>
          <a:bodyPr/>
          <a:lstStyle/>
          <a:p>
            <a:r>
              <a:rPr lang="en-US" b="1" dirty="0">
                <a:solidFill>
                  <a:srgbClr val="0000FF"/>
                </a:solidFill>
              </a:rPr>
              <a:t>How does this work?</a:t>
            </a:r>
          </a:p>
        </p:txBody>
      </p:sp>
      <p:sp>
        <p:nvSpPr>
          <p:cNvPr id="3" name="Content Placeholder 2"/>
          <p:cNvSpPr>
            <a:spLocks noGrp="1"/>
          </p:cNvSpPr>
          <p:nvPr>
            <p:ph idx="1"/>
          </p:nvPr>
        </p:nvSpPr>
        <p:spPr>
          <a:xfrm>
            <a:off x="699653" y="662781"/>
            <a:ext cx="5169163" cy="1360968"/>
          </a:xfrm>
        </p:spPr>
        <p:txBody>
          <a:bodyPr>
            <a:normAutofit lnSpcReduction="10000"/>
          </a:bodyPr>
          <a:lstStyle/>
          <a:p>
            <a:pPr marL="0" indent="0">
              <a:buClrTx/>
              <a:buSzPct val="75000"/>
              <a:buNone/>
            </a:pPr>
            <a:endParaRPr lang="en-US" dirty="0">
              <a:solidFill>
                <a:schemeClr val="tx1"/>
              </a:solidFill>
            </a:endParaRPr>
          </a:p>
          <a:p>
            <a:pPr>
              <a:buClrTx/>
              <a:buSzPct val="75000"/>
              <a:buFont typeface="Wingdings" panose="05000000000000000000" pitchFamily="2" charset="2"/>
              <a:buChar char="§"/>
            </a:pPr>
            <a:r>
              <a:rPr lang="en-US" dirty="0"/>
              <a:t>Suppose we want to delete block 12 </a:t>
            </a:r>
          </a:p>
          <a:p>
            <a:pPr>
              <a:buClrTx/>
              <a:buSzPct val="75000"/>
              <a:buFont typeface="Wingdings" panose="05000000000000000000" pitchFamily="2" charset="2"/>
              <a:buChar char="§"/>
            </a:pPr>
            <a:endParaRPr lang="en-US" dirty="0">
              <a:solidFill>
                <a:schemeClr val="tx1"/>
              </a:solidFill>
              <a:latin typeface="Garamond" panose="02020404030301010803" pitchFamily="18" charset="0"/>
            </a:endParaRPr>
          </a:p>
          <a:p>
            <a:pPr marL="0" indent="0">
              <a:buNone/>
            </a:pPr>
            <a:endParaRPr lang="en-US" dirty="0">
              <a:solidFill>
                <a:schemeClr val="tx1"/>
              </a:solidFill>
            </a:endParaRPr>
          </a:p>
        </p:txBody>
      </p:sp>
      <p:graphicFrame>
        <p:nvGraphicFramePr>
          <p:cNvPr id="5" name="Table 4">
            <a:extLst>
              <a:ext uri="{FF2B5EF4-FFF2-40B4-BE49-F238E27FC236}">
                <a16:creationId xmlns:a16="http://schemas.microsoft.com/office/drawing/2014/main" id="{E060D7B8-6D1B-4848-9AF1-D673A4B52482}"/>
              </a:ext>
            </a:extLst>
          </p:cNvPr>
          <p:cNvGraphicFramePr>
            <a:graphicFrameLocks noGrp="1"/>
          </p:cNvGraphicFramePr>
          <p:nvPr>
            <p:extLst>
              <p:ext uri="{D42A27DB-BD31-4B8C-83A1-F6EECF244321}">
                <p14:modId xmlns:p14="http://schemas.microsoft.com/office/powerpoint/2010/main" val="2564619854"/>
              </p:ext>
            </p:extLst>
          </p:nvPr>
        </p:nvGraphicFramePr>
        <p:xfrm>
          <a:off x="6173618" y="1588170"/>
          <a:ext cx="5536600" cy="4886448"/>
        </p:xfrm>
        <a:graphic>
          <a:graphicData uri="http://schemas.openxmlformats.org/drawingml/2006/table">
            <a:tbl>
              <a:tblPr firstRow="1" firstCol="1" bandRow="1">
                <a:tableStyleId>{5C22544A-7EE6-4342-B048-85BDC9FD1C3A}</a:tableStyleId>
              </a:tblPr>
              <a:tblGrid>
                <a:gridCol w="573851">
                  <a:extLst>
                    <a:ext uri="{9D8B030D-6E8A-4147-A177-3AD203B41FA5}">
                      <a16:colId xmlns:a16="http://schemas.microsoft.com/office/drawing/2014/main" val="1631027279"/>
                    </a:ext>
                  </a:extLst>
                </a:gridCol>
                <a:gridCol w="801266">
                  <a:extLst>
                    <a:ext uri="{9D8B030D-6E8A-4147-A177-3AD203B41FA5}">
                      <a16:colId xmlns:a16="http://schemas.microsoft.com/office/drawing/2014/main" val="3966231523"/>
                    </a:ext>
                  </a:extLst>
                </a:gridCol>
                <a:gridCol w="801266">
                  <a:extLst>
                    <a:ext uri="{9D8B030D-6E8A-4147-A177-3AD203B41FA5}">
                      <a16:colId xmlns:a16="http://schemas.microsoft.com/office/drawing/2014/main" val="139068101"/>
                    </a:ext>
                  </a:extLst>
                </a:gridCol>
                <a:gridCol w="801266">
                  <a:extLst>
                    <a:ext uri="{9D8B030D-6E8A-4147-A177-3AD203B41FA5}">
                      <a16:colId xmlns:a16="http://schemas.microsoft.com/office/drawing/2014/main" val="3718776646"/>
                    </a:ext>
                  </a:extLst>
                </a:gridCol>
                <a:gridCol w="801266">
                  <a:extLst>
                    <a:ext uri="{9D8B030D-6E8A-4147-A177-3AD203B41FA5}">
                      <a16:colId xmlns:a16="http://schemas.microsoft.com/office/drawing/2014/main" val="1371877166"/>
                    </a:ext>
                  </a:extLst>
                </a:gridCol>
                <a:gridCol w="801266">
                  <a:extLst>
                    <a:ext uri="{9D8B030D-6E8A-4147-A177-3AD203B41FA5}">
                      <a16:colId xmlns:a16="http://schemas.microsoft.com/office/drawing/2014/main" val="4159441722"/>
                    </a:ext>
                  </a:extLst>
                </a:gridCol>
                <a:gridCol w="956419">
                  <a:extLst>
                    <a:ext uri="{9D8B030D-6E8A-4147-A177-3AD203B41FA5}">
                      <a16:colId xmlns:a16="http://schemas.microsoft.com/office/drawing/2014/main" val="2468335107"/>
                    </a:ext>
                  </a:extLst>
                </a:gridCol>
              </a:tblGrid>
              <a:tr h="698064">
                <a:tc>
                  <a:txBody>
                    <a:bodyPr/>
                    <a:lstStyle/>
                    <a:p>
                      <a:pPr marL="0" marR="0" algn="ctr">
                        <a:spcBef>
                          <a:spcPts val="0"/>
                        </a:spcBef>
                        <a:spcAft>
                          <a:spcPts val="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dirty="0">
                          <a:effectLst/>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dirty="0">
                          <a:effectLst/>
                        </a:rPr>
                        <a:t>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dirty="0">
                          <a:effectLst/>
                        </a:rPr>
                        <a:t>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dirty="0">
                          <a:effectLst/>
                        </a:rPr>
                        <a:t>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dirty="0">
                          <a:effectLst/>
                        </a:rPr>
                        <a:t>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88397009"/>
                  </a:ext>
                </a:extLst>
              </a:tr>
              <a:tr h="698064">
                <a:tc>
                  <a:txBody>
                    <a:bodyPr/>
                    <a:lstStyle/>
                    <a:p>
                      <a:pPr marL="0" marR="0" algn="ctr">
                        <a:spcBef>
                          <a:spcPts val="0"/>
                        </a:spcBef>
                        <a:spcAft>
                          <a:spcPts val="0"/>
                        </a:spcAft>
                      </a:pPr>
                      <a:r>
                        <a:rPr lang="en-US" sz="2800" dirty="0">
                          <a:effectLst/>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a:effectLst/>
                          <a:sym typeface="Symbol" pitchFamily="2" charset="2"/>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13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H</a:t>
                      </a:r>
                      <a:r>
                        <a:rPr lang="en-US" sz="2800" baseline="-25000">
                          <a:effectLst/>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1930936"/>
                  </a:ext>
                </a:extLst>
              </a:tr>
              <a:tr h="698064">
                <a:tc>
                  <a:txBody>
                    <a:bodyPr/>
                    <a:lstStyle/>
                    <a:p>
                      <a:pPr marL="0" marR="0" algn="ctr">
                        <a:spcBef>
                          <a:spcPts val="0"/>
                        </a:spcBef>
                        <a:spcAft>
                          <a:spcPts val="0"/>
                        </a:spcAft>
                      </a:pPr>
                      <a:r>
                        <a:rPr lang="en-US" sz="2800" dirty="0">
                          <a:effectLst/>
                        </a:rPr>
                        <a:t>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a:effectLst/>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sym typeface="Symbol" pitchFamily="2" charset="2"/>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15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H</a:t>
                      </a:r>
                      <a:r>
                        <a:rPr lang="en-US" sz="2800" baseline="-25000">
                          <a:effectLst/>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1485527"/>
                  </a:ext>
                </a:extLst>
              </a:tr>
              <a:tr h="698064">
                <a:tc>
                  <a:txBody>
                    <a:bodyPr/>
                    <a:lstStyle/>
                    <a:p>
                      <a:pPr marL="0" marR="0" algn="ctr">
                        <a:spcBef>
                          <a:spcPts val="0"/>
                        </a:spcBef>
                        <a:spcAft>
                          <a:spcPts val="0"/>
                        </a:spcAft>
                      </a:pPr>
                      <a:r>
                        <a:rPr lang="en-US" sz="2800" dirty="0">
                          <a:effectLst/>
                        </a:rPr>
                        <a:t>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a:effectLst/>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sym typeface="Symbol" pitchFamily="2" charset="2"/>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17</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H</a:t>
                      </a:r>
                      <a:r>
                        <a:rPr lang="en-US" sz="2800" baseline="-25000">
                          <a:effectLst/>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1099257"/>
                  </a:ext>
                </a:extLst>
              </a:tr>
              <a:tr h="698064">
                <a:tc>
                  <a:txBody>
                    <a:bodyPr/>
                    <a:lstStyle/>
                    <a:p>
                      <a:pPr marL="0" marR="0" algn="ctr">
                        <a:spcBef>
                          <a:spcPts val="0"/>
                        </a:spcBef>
                        <a:spcAft>
                          <a:spcPts val="0"/>
                        </a:spcAft>
                      </a:pPr>
                      <a:r>
                        <a:rPr lang="en-US" sz="2800" dirty="0">
                          <a:effectLst/>
                        </a:rPr>
                        <a:t>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a:effectLst/>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sym typeface="Symbol" pitchFamily="2" charset="2"/>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H</a:t>
                      </a:r>
                      <a:r>
                        <a:rPr lang="en-US" sz="2800" baseline="-25000" dirty="0">
                          <a:effectLst/>
                        </a:rPr>
                        <a:t>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486761"/>
                  </a:ext>
                </a:extLst>
              </a:tr>
              <a:tr h="698064">
                <a:tc>
                  <a:txBody>
                    <a:bodyPr/>
                    <a:lstStyle/>
                    <a:p>
                      <a:pPr marL="0" marR="0" algn="ctr">
                        <a:spcBef>
                          <a:spcPts val="0"/>
                        </a:spcBef>
                        <a:spcAft>
                          <a:spcPts val="0"/>
                        </a:spcAft>
                      </a:pPr>
                      <a:r>
                        <a:rPr lang="en-US" sz="2800" dirty="0">
                          <a:effectLst/>
                        </a:rPr>
                        <a:t>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a:effectLst/>
                        </a:rPr>
                        <a:t>14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20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sym typeface="Symbol" pitchFamily="2" charset="2"/>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H</a:t>
                      </a:r>
                      <a:r>
                        <a:rPr lang="en-US" sz="2800" baseline="-25000" dirty="0">
                          <a:effectLst/>
                        </a:rPr>
                        <a:t>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3347064"/>
                  </a:ext>
                </a:extLst>
              </a:tr>
              <a:tr h="698064">
                <a:tc>
                  <a:txBody>
                    <a:bodyPr/>
                    <a:lstStyle/>
                    <a:p>
                      <a:pPr marL="0" marR="0" algn="ctr">
                        <a:spcBef>
                          <a:spcPts val="0"/>
                        </a:spcBef>
                        <a:spcAft>
                          <a:spcPts val="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a:effectLst/>
                        </a:rPr>
                        <a:t>H</a:t>
                      </a:r>
                      <a:r>
                        <a:rPr lang="en-US" sz="2800" baseline="-25000">
                          <a:effectLst/>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H</a:t>
                      </a:r>
                      <a:r>
                        <a:rPr lang="en-US" sz="2800" baseline="-25000" dirty="0">
                          <a:effectLst/>
                        </a:rPr>
                        <a:t>-,1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H</a:t>
                      </a:r>
                      <a:r>
                        <a:rPr lang="en-US" sz="2800" baseline="-25000">
                          <a:effectLst/>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H</a:t>
                      </a:r>
                      <a:r>
                        <a:rPr lang="en-US" sz="2800" baseline="-25000">
                          <a:effectLst/>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H</a:t>
                      </a:r>
                      <a:r>
                        <a:rPr lang="en-US" sz="2800" baseline="-25000">
                          <a:effectLst/>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etc.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3500901"/>
                  </a:ext>
                </a:extLst>
              </a:tr>
            </a:tbl>
          </a:graphicData>
        </a:graphic>
      </p:graphicFrame>
      <p:sp>
        <p:nvSpPr>
          <p:cNvPr id="7" name="TextBox 6">
            <a:extLst>
              <a:ext uri="{FF2B5EF4-FFF2-40B4-BE49-F238E27FC236}">
                <a16:creationId xmlns:a16="http://schemas.microsoft.com/office/drawing/2014/main" id="{778F84F4-18E2-B744-B09B-7F0AC9EA4A0D}"/>
              </a:ext>
            </a:extLst>
          </p:cNvPr>
          <p:cNvSpPr txBox="1"/>
          <p:nvPr/>
        </p:nvSpPr>
        <p:spPr>
          <a:xfrm>
            <a:off x="699653" y="2056709"/>
            <a:ext cx="5190784"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t>disrupts the hash values of H</a:t>
            </a:r>
            <a:r>
              <a:rPr lang="en-US" sz="2800" baseline="-25000" dirty="0"/>
              <a:t>3,-</a:t>
            </a:r>
            <a:r>
              <a:rPr lang="en-US" sz="2800" dirty="0"/>
              <a:t> for row 3 and H</a:t>
            </a:r>
            <a:r>
              <a:rPr lang="en-US" sz="2800" baseline="-25000" dirty="0"/>
              <a:t>-,2</a:t>
            </a:r>
            <a:r>
              <a:rPr lang="en-US" sz="2800" dirty="0"/>
              <a:t> and column 2 </a:t>
            </a:r>
          </a:p>
        </p:txBody>
      </p:sp>
      <p:sp>
        <p:nvSpPr>
          <p:cNvPr id="8" name="TextBox 7">
            <a:extLst>
              <a:ext uri="{FF2B5EF4-FFF2-40B4-BE49-F238E27FC236}">
                <a16:creationId xmlns:a16="http://schemas.microsoft.com/office/drawing/2014/main" id="{E66F32B4-F285-7044-A652-A9F332D7CD32}"/>
              </a:ext>
            </a:extLst>
          </p:cNvPr>
          <p:cNvSpPr txBox="1"/>
          <p:nvPr/>
        </p:nvSpPr>
        <p:spPr>
          <a:xfrm>
            <a:off x="699653" y="3156188"/>
            <a:ext cx="5190784"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a:t>blocks of row 3 are included in the hashes for columns 0, 1, 3, and 4 </a:t>
            </a:r>
          </a:p>
        </p:txBody>
      </p:sp>
      <p:sp>
        <p:nvSpPr>
          <p:cNvPr id="9" name="Rectangle 8">
            <a:extLst>
              <a:ext uri="{FF2B5EF4-FFF2-40B4-BE49-F238E27FC236}">
                <a16:creationId xmlns:a16="http://schemas.microsoft.com/office/drawing/2014/main" id="{66FD4B05-A91A-DF47-8180-C6AA8030EFA3}"/>
              </a:ext>
            </a:extLst>
          </p:cNvPr>
          <p:cNvSpPr/>
          <p:nvPr/>
        </p:nvSpPr>
        <p:spPr>
          <a:xfrm>
            <a:off x="699653" y="4686555"/>
            <a:ext cx="5396347" cy="1384995"/>
          </a:xfrm>
          <a:prstGeom prst="rect">
            <a:avLst/>
          </a:prstGeom>
        </p:spPr>
        <p:txBody>
          <a:bodyPr wrap="square">
            <a:spAutoFit/>
          </a:bodyPr>
          <a:lstStyle/>
          <a:p>
            <a:pPr marL="457200" indent="-457200">
              <a:buFont typeface="Arial" panose="020B0604020202020204" pitchFamily="34" charset="0"/>
              <a:buChar char="•"/>
            </a:pPr>
            <a:r>
              <a:rPr lang="en-US" sz="2800" dirty="0"/>
              <a:t>blocks of column 2 are included in the hashes for rows 0, 1, 2, and 4 </a:t>
            </a:r>
          </a:p>
        </p:txBody>
      </p:sp>
      <p:sp>
        <p:nvSpPr>
          <p:cNvPr id="10" name="Oval 9">
            <a:extLst>
              <a:ext uri="{FF2B5EF4-FFF2-40B4-BE49-F238E27FC236}">
                <a16:creationId xmlns:a16="http://schemas.microsoft.com/office/drawing/2014/main" id="{6709300D-2023-ED42-9FD3-660B05224497}"/>
              </a:ext>
            </a:extLst>
          </p:cNvPr>
          <p:cNvSpPr/>
          <p:nvPr/>
        </p:nvSpPr>
        <p:spPr>
          <a:xfrm>
            <a:off x="8423150" y="4410733"/>
            <a:ext cx="603504" cy="551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B83E33E-6EC9-D040-A2B0-2DDE23935F8D}"/>
              </a:ext>
            </a:extLst>
          </p:cNvPr>
          <p:cNvSpPr/>
          <p:nvPr/>
        </p:nvSpPr>
        <p:spPr>
          <a:xfrm>
            <a:off x="8401710" y="5787646"/>
            <a:ext cx="603504" cy="551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CE2133F-69C4-B84A-A75E-8C6C0A89964E}"/>
              </a:ext>
            </a:extLst>
          </p:cNvPr>
          <p:cNvSpPr/>
          <p:nvPr/>
        </p:nvSpPr>
        <p:spPr>
          <a:xfrm>
            <a:off x="10974434" y="4410733"/>
            <a:ext cx="603504" cy="551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CC19C6-D5BF-7F4A-8635-0C15A164DA86}"/>
              </a:ext>
            </a:extLst>
          </p:cNvPr>
          <p:cNvSpPr/>
          <p:nvPr/>
        </p:nvSpPr>
        <p:spPr>
          <a:xfrm>
            <a:off x="6201094" y="2265723"/>
            <a:ext cx="5509124" cy="686973"/>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77BADC-B45C-3044-A279-3A16EE54D123}"/>
              </a:ext>
            </a:extLst>
          </p:cNvPr>
          <p:cNvSpPr/>
          <p:nvPr/>
        </p:nvSpPr>
        <p:spPr>
          <a:xfrm rot="5400000">
            <a:off x="4704284" y="3651105"/>
            <a:ext cx="4886448" cy="760578"/>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6855E2-B1E2-7940-A622-E12A73E1F6BB}"/>
              </a:ext>
            </a:extLst>
          </p:cNvPr>
          <p:cNvSpPr/>
          <p:nvPr/>
        </p:nvSpPr>
        <p:spPr>
          <a:xfrm rot="5400000">
            <a:off x="5498866" y="3651105"/>
            <a:ext cx="4886448" cy="760578"/>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78BA158-E986-E74C-B9EB-8118FA5C9762}"/>
              </a:ext>
            </a:extLst>
          </p:cNvPr>
          <p:cNvSpPr/>
          <p:nvPr/>
        </p:nvSpPr>
        <p:spPr>
          <a:xfrm rot="5400000">
            <a:off x="7104537" y="3651105"/>
            <a:ext cx="4886448" cy="760578"/>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DEF7B7-F10E-704B-B674-0E39A6418A36}"/>
              </a:ext>
            </a:extLst>
          </p:cNvPr>
          <p:cNvSpPr/>
          <p:nvPr/>
        </p:nvSpPr>
        <p:spPr>
          <a:xfrm rot="5400000">
            <a:off x="7871817" y="3651105"/>
            <a:ext cx="4886448" cy="760578"/>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A14F778-7B72-EA4A-A18F-805861DA96EA}"/>
              </a:ext>
            </a:extLst>
          </p:cNvPr>
          <p:cNvSpPr/>
          <p:nvPr/>
        </p:nvSpPr>
        <p:spPr>
          <a:xfrm>
            <a:off x="6228570" y="2967639"/>
            <a:ext cx="5509124" cy="686973"/>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14952A3-9224-F748-923A-E3C9289AF2D4}"/>
              </a:ext>
            </a:extLst>
          </p:cNvPr>
          <p:cNvSpPr/>
          <p:nvPr/>
        </p:nvSpPr>
        <p:spPr>
          <a:xfrm>
            <a:off x="6187356" y="3661151"/>
            <a:ext cx="5509124" cy="686973"/>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EDB9E57-A783-D043-963F-309ED2022902}"/>
              </a:ext>
            </a:extLst>
          </p:cNvPr>
          <p:cNvSpPr/>
          <p:nvPr/>
        </p:nvSpPr>
        <p:spPr>
          <a:xfrm>
            <a:off x="6187356" y="5067884"/>
            <a:ext cx="5509124" cy="686973"/>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0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70"/>
            <a:ext cx="8229600" cy="1143000"/>
          </a:xfrm>
        </p:spPr>
        <p:txBody>
          <a:bodyPr>
            <a:normAutofit fontScale="90000"/>
          </a:bodyPr>
          <a:lstStyle/>
          <a:p>
            <a:r>
              <a:rPr lang="en-US" b="1" dirty="0" err="1">
                <a:solidFill>
                  <a:srgbClr val="0000FF"/>
                </a:solidFill>
              </a:rPr>
              <a:t>Datablock</a:t>
            </a:r>
            <a:r>
              <a:rPr lang="en-US" b="1" dirty="0">
                <a:solidFill>
                  <a:srgbClr val="0000FF"/>
                </a:solidFill>
              </a:rPr>
              <a:t> Matrix Population Algorithm</a:t>
            </a:r>
          </a:p>
        </p:txBody>
      </p:sp>
      <p:sp>
        <p:nvSpPr>
          <p:cNvPr id="4" name="Content Placeholder 3"/>
          <p:cNvSpPr>
            <a:spLocks noGrp="1"/>
          </p:cNvSpPr>
          <p:nvPr>
            <p:ph sz="half" idx="2"/>
          </p:nvPr>
        </p:nvSpPr>
        <p:spPr>
          <a:xfrm>
            <a:off x="138545" y="5655090"/>
            <a:ext cx="6112055" cy="1273230"/>
          </a:xfrm>
        </p:spPr>
        <p:txBody>
          <a:bodyPr>
            <a:noAutofit/>
          </a:bodyPr>
          <a:lstStyle/>
          <a:p>
            <a:pPr>
              <a:buClrTx/>
              <a:buSzPct val="75000"/>
              <a:buFont typeface="Wingdings" panose="05000000000000000000" pitchFamily="2" charset="2"/>
              <a:buChar char="§"/>
            </a:pPr>
            <a:r>
              <a:rPr lang="en-US" sz="3200" dirty="0">
                <a:solidFill>
                  <a:schemeClr val="tx1"/>
                </a:solidFill>
              </a:rPr>
              <a:t>Block ordering provides desirable properties</a:t>
            </a:r>
          </a:p>
        </p:txBody>
      </p:sp>
      <p:pic>
        <p:nvPicPr>
          <p:cNvPr id="10" name="Picture 9">
            <a:extLst>
              <a:ext uri="{FF2B5EF4-FFF2-40B4-BE49-F238E27FC236}">
                <a16:creationId xmlns:a16="http://schemas.microsoft.com/office/drawing/2014/main" id="{B492549E-A839-42C2-8546-61AD783786B9}"/>
              </a:ext>
            </a:extLst>
          </p:cNvPr>
          <p:cNvPicPr>
            <a:picLocks noChangeAspect="1"/>
          </p:cNvPicPr>
          <p:nvPr/>
        </p:nvPicPr>
        <p:blipFill>
          <a:blip r:embed="rId3"/>
          <a:stretch>
            <a:fillRect/>
          </a:stretch>
        </p:blipFill>
        <p:spPr>
          <a:xfrm>
            <a:off x="6250600" y="2239377"/>
            <a:ext cx="5725116" cy="3129994"/>
          </a:xfrm>
          <a:prstGeom prst="rect">
            <a:avLst/>
          </a:prstGeom>
        </p:spPr>
      </p:pic>
      <p:pic>
        <p:nvPicPr>
          <p:cNvPr id="3" name="Picture 2">
            <a:extLst>
              <a:ext uri="{FF2B5EF4-FFF2-40B4-BE49-F238E27FC236}">
                <a16:creationId xmlns:a16="http://schemas.microsoft.com/office/drawing/2014/main" id="{3A9189A2-CF79-4DFA-A6A2-D05C5406A884}"/>
              </a:ext>
            </a:extLst>
          </p:cNvPr>
          <p:cNvPicPr>
            <a:picLocks noChangeAspect="1"/>
          </p:cNvPicPr>
          <p:nvPr/>
        </p:nvPicPr>
        <p:blipFill>
          <a:blip r:embed="rId4"/>
          <a:stretch>
            <a:fillRect/>
          </a:stretch>
        </p:blipFill>
        <p:spPr>
          <a:xfrm>
            <a:off x="784768" y="1814459"/>
            <a:ext cx="5311232" cy="1560065"/>
          </a:xfrm>
          <a:prstGeom prst="rect">
            <a:avLst/>
          </a:prstGeom>
        </p:spPr>
      </p:pic>
      <p:sp>
        <p:nvSpPr>
          <p:cNvPr id="5" name="TextBox 4">
            <a:extLst>
              <a:ext uri="{FF2B5EF4-FFF2-40B4-BE49-F238E27FC236}">
                <a16:creationId xmlns:a16="http://schemas.microsoft.com/office/drawing/2014/main" id="{42712DFA-3D57-42B4-8C28-A2726A17E17E}"/>
              </a:ext>
            </a:extLst>
          </p:cNvPr>
          <p:cNvSpPr txBox="1"/>
          <p:nvPr/>
        </p:nvSpPr>
        <p:spPr>
          <a:xfrm>
            <a:off x="138545" y="1134130"/>
            <a:ext cx="3583577" cy="584775"/>
          </a:xfrm>
          <a:prstGeom prst="rect">
            <a:avLst/>
          </a:prstGeom>
          <a:noFill/>
        </p:spPr>
        <p:txBody>
          <a:bodyPr wrap="square" rtlCol="0">
            <a:spAutoFit/>
          </a:bodyPr>
          <a:lstStyle/>
          <a:p>
            <a:pPr marL="342900" indent="-342900">
              <a:buFont typeface="Wingdings" panose="05000000000000000000" pitchFamily="2" charset="2"/>
              <a:buChar char="§"/>
            </a:pPr>
            <a:r>
              <a:rPr lang="en-US" sz="3200" dirty="0"/>
              <a:t>Algorithm</a:t>
            </a:r>
          </a:p>
        </p:txBody>
      </p:sp>
      <p:sp>
        <p:nvSpPr>
          <p:cNvPr id="6" name="TextBox 5">
            <a:extLst>
              <a:ext uri="{FF2B5EF4-FFF2-40B4-BE49-F238E27FC236}">
                <a16:creationId xmlns:a16="http://schemas.microsoft.com/office/drawing/2014/main" id="{5AD010C1-0EDB-B442-A686-BA191A94EADD}"/>
              </a:ext>
            </a:extLst>
          </p:cNvPr>
          <p:cNvSpPr txBox="1"/>
          <p:nvPr/>
        </p:nvSpPr>
        <p:spPr>
          <a:xfrm>
            <a:off x="138545" y="3482224"/>
            <a:ext cx="5957455"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t>Basic algorithm is simple, many variations possible</a:t>
            </a:r>
          </a:p>
          <a:p>
            <a:pPr marL="457200" indent="-457200">
              <a:buFont typeface="Arial" panose="020B0604020202020204" pitchFamily="34" charset="0"/>
              <a:buChar char="•"/>
            </a:pPr>
            <a:r>
              <a:rPr lang="en-US" sz="3200" dirty="0"/>
              <a:t>Implemented as Java code</a:t>
            </a:r>
          </a:p>
          <a:p>
            <a:pPr marL="457200" indent="-457200">
              <a:buFont typeface="Arial" panose="020B0604020202020204" pitchFamily="34" charset="0"/>
              <a:buChar char="•"/>
            </a:pPr>
            <a:r>
              <a:rPr lang="en-US" sz="3200" dirty="0" err="1"/>
              <a:t>Github</a:t>
            </a:r>
            <a:r>
              <a:rPr lang="en-US" sz="3200" dirty="0"/>
              <a:t> project</a:t>
            </a:r>
          </a:p>
        </p:txBody>
      </p:sp>
      <p:sp>
        <p:nvSpPr>
          <p:cNvPr id="7" name="Rectangle 6">
            <a:extLst>
              <a:ext uri="{FF2B5EF4-FFF2-40B4-BE49-F238E27FC236}">
                <a16:creationId xmlns:a16="http://schemas.microsoft.com/office/drawing/2014/main" id="{3A58A583-3B06-D649-901C-D36E5EF85B5B}"/>
              </a:ext>
            </a:extLst>
          </p:cNvPr>
          <p:cNvSpPr/>
          <p:nvPr/>
        </p:nvSpPr>
        <p:spPr>
          <a:xfrm>
            <a:off x="8149388" y="2727158"/>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64A10F-A1C3-F04C-85FD-5C507274789B}"/>
              </a:ext>
            </a:extLst>
          </p:cNvPr>
          <p:cNvSpPr/>
          <p:nvPr/>
        </p:nvSpPr>
        <p:spPr>
          <a:xfrm>
            <a:off x="7573875" y="3104148"/>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2E6719-1D2E-9541-8807-9C5993A256D0}"/>
              </a:ext>
            </a:extLst>
          </p:cNvPr>
          <p:cNvSpPr/>
          <p:nvPr/>
        </p:nvSpPr>
        <p:spPr>
          <a:xfrm>
            <a:off x="8698635" y="2727158"/>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F43FC9-AE05-6549-AE6F-B92E6F6A091B}"/>
              </a:ext>
            </a:extLst>
          </p:cNvPr>
          <p:cNvSpPr/>
          <p:nvPr/>
        </p:nvSpPr>
        <p:spPr>
          <a:xfrm>
            <a:off x="7590919" y="3497179"/>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6268E99-00BD-7D49-A0E8-FCAAAFC28FFA}"/>
              </a:ext>
            </a:extLst>
          </p:cNvPr>
          <p:cNvSpPr/>
          <p:nvPr/>
        </p:nvSpPr>
        <p:spPr>
          <a:xfrm>
            <a:off x="8698636" y="3080914"/>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1265B1-3B64-3A4D-B230-2D38E152F0E3}"/>
              </a:ext>
            </a:extLst>
          </p:cNvPr>
          <p:cNvSpPr/>
          <p:nvPr/>
        </p:nvSpPr>
        <p:spPr>
          <a:xfrm>
            <a:off x="8123123" y="3492340"/>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931D3F7-B94B-454A-A9F7-51D17ACA974E}"/>
              </a:ext>
            </a:extLst>
          </p:cNvPr>
          <p:cNvSpPr/>
          <p:nvPr/>
        </p:nvSpPr>
        <p:spPr>
          <a:xfrm>
            <a:off x="9274148" y="2727158"/>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680C41-DD0E-C24E-947A-B0B3C2FBE86E}"/>
              </a:ext>
            </a:extLst>
          </p:cNvPr>
          <p:cNvSpPr/>
          <p:nvPr/>
        </p:nvSpPr>
        <p:spPr>
          <a:xfrm>
            <a:off x="7602954" y="3890210"/>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E6BA34-55C8-9F49-98C9-CF9A8193CA9D}"/>
              </a:ext>
            </a:extLst>
          </p:cNvPr>
          <p:cNvSpPr/>
          <p:nvPr/>
        </p:nvSpPr>
        <p:spPr>
          <a:xfrm>
            <a:off x="9247884" y="3108158"/>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3C1008-7CC7-594D-834A-1A5672FE5304}"/>
              </a:ext>
            </a:extLst>
          </p:cNvPr>
          <p:cNvSpPr/>
          <p:nvPr/>
        </p:nvSpPr>
        <p:spPr>
          <a:xfrm>
            <a:off x="8161578" y="3880532"/>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95E572-9ABC-DC45-A660-19DC96262347}"/>
              </a:ext>
            </a:extLst>
          </p:cNvPr>
          <p:cNvSpPr/>
          <p:nvPr/>
        </p:nvSpPr>
        <p:spPr>
          <a:xfrm>
            <a:off x="9247883" y="3519371"/>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E3F1F2A-A3E0-2949-AE21-96B366F26C08}"/>
              </a:ext>
            </a:extLst>
          </p:cNvPr>
          <p:cNvSpPr/>
          <p:nvPr/>
        </p:nvSpPr>
        <p:spPr>
          <a:xfrm>
            <a:off x="8737091" y="3852577"/>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BF2F9D6-A522-D247-8AFC-A5B92F53D756}"/>
              </a:ext>
            </a:extLst>
          </p:cNvPr>
          <p:cNvSpPr/>
          <p:nvPr/>
        </p:nvSpPr>
        <p:spPr>
          <a:xfrm>
            <a:off x="9849661" y="2727158"/>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09EE7BE-7E8D-2945-82DF-C5D78E710819}"/>
              </a:ext>
            </a:extLst>
          </p:cNvPr>
          <p:cNvSpPr/>
          <p:nvPr/>
        </p:nvSpPr>
        <p:spPr>
          <a:xfrm>
            <a:off x="7547610" y="4257522"/>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159BAAD-0595-114B-9288-34165115440C}"/>
              </a:ext>
            </a:extLst>
          </p:cNvPr>
          <p:cNvSpPr/>
          <p:nvPr/>
        </p:nvSpPr>
        <p:spPr>
          <a:xfrm>
            <a:off x="9858243" y="3089752"/>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64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70"/>
            <a:ext cx="8229600" cy="1143000"/>
          </a:xfrm>
        </p:spPr>
        <p:txBody>
          <a:bodyPr>
            <a:normAutofit/>
          </a:bodyPr>
          <a:lstStyle/>
          <a:p>
            <a:r>
              <a:rPr lang="en-US" b="1" dirty="0">
                <a:solidFill>
                  <a:srgbClr val="0000FF"/>
                </a:solidFill>
              </a:rPr>
              <a:t>Data Structure Properties</a:t>
            </a: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585112" y="1034883"/>
                <a:ext cx="6205253" cy="3052390"/>
              </a:xfrm>
            </p:spPr>
            <p:txBody>
              <a:bodyPr>
                <a:noAutofit/>
              </a:bodyPr>
              <a:lstStyle/>
              <a:p>
                <a:r>
                  <a:rPr lang="en-US" i="1" dirty="0"/>
                  <a:t>Balance</a:t>
                </a:r>
                <a:r>
                  <a:rPr lang="en-US" dirty="0"/>
                  <a:t>: upper half (above diagonal) contains at most one additional cell more than the lower half. </a:t>
                </a:r>
              </a:p>
              <a:p>
                <a:r>
                  <a:rPr lang="en-US" i="1" dirty="0"/>
                  <a:t>Hash sequence length</a:t>
                </a:r>
                <a:r>
                  <a:rPr lang="en-US" dirty="0"/>
                  <a:t>: number of blocks in a row or column hash proportional to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𝑁</m:t>
                        </m:r>
                      </m:e>
                    </m:rad>
                  </m:oMath>
                </a14:m>
                <a:r>
                  <a:rPr lang="en-US" dirty="0"/>
                  <a:t> for a matrix with </a:t>
                </a:r>
                <a:r>
                  <a:rPr lang="en-US" i="1" dirty="0"/>
                  <a:t>N</a:t>
                </a:r>
                <a:r>
                  <a:rPr lang="en-US" dirty="0"/>
                  <a:t> blocks, by the balance property. </a:t>
                </a:r>
              </a:p>
              <a:p>
                <a:r>
                  <a:rPr lang="en-US" i="1" dirty="0"/>
                  <a:t>Number of blocks</a:t>
                </a:r>
                <a:r>
                  <a:rPr lang="en-US" dirty="0"/>
                  <a:t>:  The total number of data blocks in the matrix is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𝑘</m:t>
                        </m:r>
                      </m:e>
                      <m:sup>
                        <m:r>
                          <a:rPr lang="en-US" i="1">
                            <a:latin typeface="Cambria Math" panose="02040503050406030204" pitchFamily="18" charset="0"/>
                          </a:rPr>
                          <m:t>2</m:t>
                        </m:r>
                      </m:sup>
                    </m:sSup>
                    <m:r>
                      <a:rPr lang="en-US" i="1">
                        <a:latin typeface="Cambria Math" panose="02040503050406030204" pitchFamily="18" charset="0"/>
                      </a:rPr>
                      <m:t>−</m:t>
                    </m:r>
                    <m:r>
                      <a:rPr lang="en-US" b="0" i="1" smtClean="0">
                        <a:latin typeface="Cambria Math" panose="02040503050406030204" pitchFamily="18" charset="0"/>
                      </a:rPr>
                      <m:t>𝑘</m:t>
                    </m:r>
                  </m:oMath>
                </a14:m>
                <a:r>
                  <a:rPr lang="en-US" dirty="0"/>
                  <a:t>  for </a:t>
                </a:r>
                <a:r>
                  <a:rPr lang="en-US" i="1" dirty="0">
                    <a:latin typeface="Times New Roman" panose="02020603050405020304" pitchFamily="18" charset="0"/>
                    <a:cs typeface="Times New Roman" panose="02020603050405020304" pitchFamily="18" charset="0"/>
                  </a:rPr>
                  <a:t>k</a:t>
                </a:r>
                <a:r>
                  <a:rPr lang="en-US" dirty="0"/>
                  <a:t> rows/columns since the diagonal is null.  </a:t>
                </a:r>
              </a:p>
              <a:p>
                <a:r>
                  <a:rPr lang="en-US" i="1" dirty="0"/>
                  <a:t>Block dispersal</a:t>
                </a:r>
                <a:r>
                  <a:rPr lang="en-US" dirty="0"/>
                  <a:t>:  No consecutive blocks appear in the same row or column </a:t>
                </a:r>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585112" y="1034883"/>
                <a:ext cx="6205253" cy="3052390"/>
              </a:xfrm>
              <a:blipFill>
                <a:blip r:embed="rId3"/>
                <a:stretch>
                  <a:fillRect l="-1633" t="-2893" r="-3469" b="-72314"/>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A052DBF-ED53-2949-A3FA-FC8E9B946854}"/>
              </a:ext>
            </a:extLst>
          </p:cNvPr>
          <p:cNvPicPr>
            <a:picLocks noChangeAspect="1"/>
          </p:cNvPicPr>
          <p:nvPr/>
        </p:nvPicPr>
        <p:blipFill>
          <a:blip r:embed="rId4"/>
          <a:stretch>
            <a:fillRect/>
          </a:stretch>
        </p:blipFill>
        <p:spPr>
          <a:xfrm>
            <a:off x="6790365" y="1431841"/>
            <a:ext cx="5401635" cy="2953143"/>
          </a:xfrm>
          <a:prstGeom prst="rect">
            <a:avLst/>
          </a:prstGeom>
        </p:spPr>
      </p:pic>
    </p:spTree>
    <p:extLst>
      <p:ext uri="{BB962C8B-B14F-4D97-AF65-F5344CB8AC3E}">
        <p14:creationId xmlns:p14="http://schemas.microsoft.com/office/powerpoint/2010/main" val="184929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70"/>
            <a:ext cx="8229600" cy="1143000"/>
          </a:xfrm>
        </p:spPr>
        <p:txBody>
          <a:bodyPr>
            <a:normAutofit/>
          </a:bodyPr>
          <a:lstStyle/>
          <a:p>
            <a:r>
              <a:rPr lang="en-US" b="1" dirty="0">
                <a:solidFill>
                  <a:srgbClr val="0000FF"/>
                </a:solidFill>
              </a:rPr>
              <a:t>Consecutive block deletion</a:t>
            </a:r>
          </a:p>
        </p:txBody>
      </p:sp>
      <p:sp>
        <p:nvSpPr>
          <p:cNvPr id="9" name="Slide Number Placeholder 4"/>
          <p:cNvSpPr>
            <a:spLocks noGrp="1"/>
          </p:cNvSpPr>
          <p:nvPr>
            <p:ph type="sldNum" sz="quarter" idx="10"/>
          </p:nvPr>
        </p:nvSpPr>
        <p:spPr>
          <a:xfrm>
            <a:off x="8724902" y="6474618"/>
            <a:ext cx="1943101" cy="280988"/>
          </a:xfrm>
        </p:spPr>
        <p:txBody>
          <a:bodyPr/>
          <a:lstStyle/>
          <a:p>
            <a:pPr>
              <a:defRPr/>
            </a:pPr>
            <a:r>
              <a:rPr lang="en-US" dirty="0">
                <a:solidFill>
                  <a:srgbClr val="500000"/>
                </a:solidFill>
                <a:latin typeface="Garamond" panose="02020404030301010803" pitchFamily="18" charset="0"/>
                <a:ea typeface="Arial Unicode MS" panose="020B0604020202020204" pitchFamily="34" charset="-128"/>
                <a:cs typeface="Helvetica" panose="020B0604020202020204" pitchFamily="34" charset="0"/>
              </a:rPr>
              <a:t>3</a:t>
            </a:r>
          </a:p>
        </p:txBody>
      </p:sp>
      <p:pic>
        <p:nvPicPr>
          <p:cNvPr id="10" name="Picture 9">
            <a:extLst>
              <a:ext uri="{FF2B5EF4-FFF2-40B4-BE49-F238E27FC236}">
                <a16:creationId xmlns:a16="http://schemas.microsoft.com/office/drawing/2014/main" id="{B492549E-A839-42C2-8546-61AD783786B9}"/>
              </a:ext>
            </a:extLst>
          </p:cNvPr>
          <p:cNvPicPr>
            <a:picLocks noChangeAspect="1"/>
          </p:cNvPicPr>
          <p:nvPr/>
        </p:nvPicPr>
        <p:blipFill>
          <a:blip r:embed="rId3"/>
          <a:stretch>
            <a:fillRect/>
          </a:stretch>
        </p:blipFill>
        <p:spPr>
          <a:xfrm>
            <a:off x="6359778" y="1134130"/>
            <a:ext cx="5175402" cy="2829458"/>
          </a:xfrm>
          <a:prstGeom prst="rect">
            <a:avLst/>
          </a:prstGeom>
        </p:spPr>
      </p:pic>
      <p:pic>
        <p:nvPicPr>
          <p:cNvPr id="11" name="Picture 10">
            <a:extLst>
              <a:ext uri="{FF2B5EF4-FFF2-40B4-BE49-F238E27FC236}">
                <a16:creationId xmlns:a16="http://schemas.microsoft.com/office/drawing/2014/main" id="{75C16E2D-9581-4FBD-A39D-E2CF02F13F63}"/>
              </a:ext>
            </a:extLst>
          </p:cNvPr>
          <p:cNvPicPr>
            <a:picLocks noChangeAspect="1"/>
          </p:cNvPicPr>
          <p:nvPr/>
        </p:nvPicPr>
        <p:blipFill>
          <a:blip r:embed="rId4"/>
          <a:stretch>
            <a:fillRect/>
          </a:stretch>
        </p:blipFill>
        <p:spPr>
          <a:xfrm>
            <a:off x="5732944" y="4435313"/>
            <a:ext cx="5802236" cy="2422687"/>
          </a:xfrm>
          <a:prstGeom prst="rect">
            <a:avLst/>
          </a:prstGeom>
        </p:spPr>
      </p:pic>
      <p:sp>
        <p:nvSpPr>
          <p:cNvPr id="24" name="TextBox 23">
            <a:extLst>
              <a:ext uri="{FF2B5EF4-FFF2-40B4-BE49-F238E27FC236}">
                <a16:creationId xmlns:a16="http://schemas.microsoft.com/office/drawing/2014/main" id="{B7BC4855-D091-493A-BAD4-7DD19F626E21}"/>
              </a:ext>
            </a:extLst>
          </p:cNvPr>
          <p:cNvSpPr txBox="1"/>
          <p:nvPr/>
        </p:nvSpPr>
        <p:spPr>
          <a:xfrm>
            <a:off x="8724902" y="3963587"/>
            <a:ext cx="731520" cy="461665"/>
          </a:xfrm>
          <a:prstGeom prst="rect">
            <a:avLst/>
          </a:prstGeom>
          <a:noFill/>
        </p:spPr>
        <p:txBody>
          <a:bodyPr wrap="square" rtlCol="0">
            <a:spAutoFit/>
          </a:bodyPr>
          <a:lstStyle/>
          <a:p>
            <a:r>
              <a:rPr lang="en-US" sz="2400" dirty="0"/>
              <a:t>Vs.</a:t>
            </a:r>
          </a:p>
        </p:txBody>
      </p:sp>
      <p:sp>
        <p:nvSpPr>
          <p:cNvPr id="8" name="Content Placeholder 7">
            <a:extLst>
              <a:ext uri="{FF2B5EF4-FFF2-40B4-BE49-F238E27FC236}">
                <a16:creationId xmlns:a16="http://schemas.microsoft.com/office/drawing/2014/main" id="{5F553B35-6AA1-9E44-9FA9-5FD35E678B08}"/>
              </a:ext>
            </a:extLst>
          </p:cNvPr>
          <p:cNvSpPr>
            <a:spLocks noGrp="1"/>
          </p:cNvSpPr>
          <p:nvPr>
            <p:ph sz="half" idx="2"/>
          </p:nvPr>
        </p:nvSpPr>
        <p:spPr>
          <a:xfrm>
            <a:off x="835547" y="1134130"/>
            <a:ext cx="5260453" cy="5340488"/>
          </a:xfrm>
        </p:spPr>
        <p:txBody>
          <a:bodyPr>
            <a:normAutofit/>
          </a:bodyPr>
          <a:lstStyle/>
          <a:p>
            <a:r>
              <a:rPr lang="en-US" dirty="0"/>
              <a:t>Algorithm keeps main diagonal null</a:t>
            </a:r>
          </a:p>
          <a:p>
            <a:r>
              <a:rPr lang="en-US" dirty="0"/>
              <a:t>Allows deletion of two consecutive blocks without disrupting hashes</a:t>
            </a:r>
          </a:p>
          <a:p>
            <a:r>
              <a:rPr lang="en-US" dirty="0"/>
              <a:t>Example – deleting blocks 7 and 8 without null diagonal would lose hash integrity protection for blocks 4 and 9</a:t>
            </a:r>
          </a:p>
        </p:txBody>
      </p:sp>
      <p:sp>
        <p:nvSpPr>
          <p:cNvPr id="26" name="Rectangle 25">
            <a:extLst>
              <a:ext uri="{FF2B5EF4-FFF2-40B4-BE49-F238E27FC236}">
                <a16:creationId xmlns:a16="http://schemas.microsoft.com/office/drawing/2014/main" id="{AEDCC8D8-F270-9F41-9E0C-9FE5DC57448F}"/>
              </a:ext>
            </a:extLst>
          </p:cNvPr>
          <p:cNvSpPr/>
          <p:nvPr/>
        </p:nvSpPr>
        <p:spPr>
          <a:xfrm>
            <a:off x="7684168" y="4948909"/>
            <a:ext cx="2337656" cy="396473"/>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BDACCDC-D202-D64E-93D5-13CBDADA556E}"/>
              </a:ext>
            </a:extLst>
          </p:cNvPr>
          <p:cNvSpPr/>
          <p:nvPr/>
        </p:nvSpPr>
        <p:spPr>
          <a:xfrm>
            <a:off x="7684168" y="6078145"/>
            <a:ext cx="2337656" cy="396473"/>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E8863A2-658C-3F4F-91B5-C40FAD3FF944}"/>
              </a:ext>
            </a:extLst>
          </p:cNvPr>
          <p:cNvSpPr/>
          <p:nvPr/>
        </p:nvSpPr>
        <p:spPr>
          <a:xfrm rot="5400000">
            <a:off x="7175765" y="5501184"/>
            <a:ext cx="1642686" cy="538135"/>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5ED9789-8749-6C4C-9D3C-1DA2D20ACC56}"/>
              </a:ext>
            </a:extLst>
          </p:cNvPr>
          <p:cNvSpPr/>
          <p:nvPr/>
        </p:nvSpPr>
        <p:spPr>
          <a:xfrm rot="5400000">
            <a:off x="8904146" y="5491124"/>
            <a:ext cx="1642686" cy="538135"/>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7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E8FA-D61A-1D4E-892C-4BE33D29302A}"/>
              </a:ext>
            </a:extLst>
          </p:cNvPr>
          <p:cNvSpPr>
            <a:spLocks noGrp="1"/>
          </p:cNvSpPr>
          <p:nvPr>
            <p:ph type="title"/>
          </p:nvPr>
        </p:nvSpPr>
        <p:spPr>
          <a:xfrm>
            <a:off x="838200" y="78878"/>
            <a:ext cx="10515600" cy="1325563"/>
          </a:xfrm>
        </p:spPr>
        <p:txBody>
          <a:bodyPr>
            <a:normAutofit/>
          </a:bodyPr>
          <a:lstStyle/>
          <a:p>
            <a:r>
              <a:rPr lang="en-US" sz="6000" dirty="0">
                <a:solidFill>
                  <a:srgbClr val="0000FF"/>
                </a:solidFill>
                <a:latin typeface="+mn-lt"/>
              </a:rPr>
              <a:t>Verified Time</a:t>
            </a:r>
          </a:p>
        </p:txBody>
      </p:sp>
      <p:sp>
        <p:nvSpPr>
          <p:cNvPr id="3" name="Content Placeholder 2">
            <a:extLst>
              <a:ext uri="{FF2B5EF4-FFF2-40B4-BE49-F238E27FC236}">
                <a16:creationId xmlns:a16="http://schemas.microsoft.com/office/drawing/2014/main" id="{6E3A6E60-090A-7F4D-A273-2798F8C04704}"/>
              </a:ext>
            </a:extLst>
          </p:cNvPr>
          <p:cNvSpPr>
            <a:spLocks noGrp="1"/>
          </p:cNvSpPr>
          <p:nvPr>
            <p:ph idx="1"/>
          </p:nvPr>
        </p:nvSpPr>
        <p:spPr>
          <a:xfrm>
            <a:off x="838200" y="1491671"/>
            <a:ext cx="10515600" cy="4351338"/>
          </a:xfrm>
        </p:spPr>
        <p:txBody>
          <a:bodyPr>
            <a:normAutofit/>
          </a:bodyPr>
          <a:lstStyle/>
          <a:p>
            <a:r>
              <a:rPr lang="en-US" sz="3600" dirty="0"/>
              <a:t>Securely combine time from multiple national time services</a:t>
            </a:r>
          </a:p>
          <a:p>
            <a:r>
              <a:rPr lang="en-US" sz="3600" dirty="0"/>
              <a:t>Process has been defined, incorporating multiple algorithms/protocols</a:t>
            </a:r>
          </a:p>
          <a:p>
            <a:r>
              <a:rPr lang="en-US" sz="3600" dirty="0"/>
              <a:t>Would allow use of timestamps instead of ordering guarantees that require proof-of-work</a:t>
            </a:r>
          </a:p>
          <a:p>
            <a:r>
              <a:rPr lang="en-US" sz="3600" dirty="0"/>
              <a:t>Currently a research effort, to be published</a:t>
            </a:r>
          </a:p>
        </p:txBody>
      </p:sp>
    </p:spTree>
    <p:extLst>
      <p:ext uri="{BB962C8B-B14F-4D97-AF65-F5344CB8AC3E}">
        <p14:creationId xmlns:p14="http://schemas.microsoft.com/office/powerpoint/2010/main" val="1823697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E8FA-D61A-1D4E-892C-4BE33D29302A}"/>
              </a:ext>
            </a:extLst>
          </p:cNvPr>
          <p:cNvSpPr>
            <a:spLocks noGrp="1"/>
          </p:cNvSpPr>
          <p:nvPr>
            <p:ph type="title"/>
          </p:nvPr>
        </p:nvSpPr>
        <p:spPr>
          <a:xfrm>
            <a:off x="838200" y="78878"/>
            <a:ext cx="10515600" cy="1325563"/>
          </a:xfrm>
        </p:spPr>
        <p:txBody>
          <a:bodyPr>
            <a:normAutofit/>
          </a:bodyPr>
          <a:lstStyle/>
          <a:p>
            <a:r>
              <a:rPr lang="en-US" dirty="0">
                <a:solidFill>
                  <a:srgbClr val="0000FF"/>
                </a:solidFill>
                <a:latin typeface="+mn-lt"/>
              </a:rPr>
              <a:t>Multidimensional </a:t>
            </a:r>
            <a:r>
              <a:rPr lang="en-US" dirty="0" err="1">
                <a:solidFill>
                  <a:srgbClr val="0000FF"/>
                </a:solidFill>
                <a:latin typeface="+mn-lt"/>
              </a:rPr>
              <a:t>Blockmatrix</a:t>
            </a:r>
            <a:endParaRPr lang="en-US" dirty="0">
              <a:solidFill>
                <a:srgbClr val="0000FF"/>
              </a:solidFill>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3A6E60-090A-7F4D-A273-2798F8C04704}"/>
                  </a:ext>
                </a:extLst>
              </p:cNvPr>
              <p:cNvSpPr>
                <a:spLocks noGrp="1"/>
              </p:cNvSpPr>
              <p:nvPr>
                <p:ph idx="1"/>
              </p:nvPr>
            </p:nvSpPr>
            <p:spPr>
              <a:xfrm>
                <a:off x="838200" y="1491671"/>
                <a:ext cx="10515600" cy="4351338"/>
              </a:xfrm>
            </p:spPr>
            <p:txBody>
              <a:bodyPr>
                <a:normAutofit/>
              </a:bodyPr>
              <a:lstStyle/>
              <a:p>
                <a:r>
                  <a:rPr lang="en-US" sz="3600" dirty="0"/>
                  <a:t>Once the size of the </a:t>
                </a:r>
                <a:r>
                  <a:rPr lang="en-US" sz="3600" dirty="0" err="1"/>
                  <a:t>blockmatrix</a:t>
                </a:r>
                <a:r>
                  <a:rPr lang="en-US" sz="3600" dirty="0"/>
                  <a:t> is set, it cannot be easily expanded</a:t>
                </a:r>
              </a:p>
              <a:p>
                <a:r>
                  <a:rPr lang="en-US" sz="3600" dirty="0"/>
                  <a:t>Block addition and erasure complexity is </a:t>
                </a:r>
                <a14:m>
                  <m:oMath xmlns:m="http://schemas.openxmlformats.org/officeDocument/2006/math">
                    <m:r>
                      <a:rPr lang="en-US" sz="3600" b="0" i="1" smtClean="0">
                        <a:latin typeface="Cambria Math" panose="02040503050406030204" pitchFamily="18" charset="0"/>
                      </a:rPr>
                      <m:t>𝑂</m:t>
                    </m:r>
                    <m:r>
                      <a:rPr lang="en-US" sz="3600" b="0" i="1" smtClean="0">
                        <a:latin typeface="Cambria Math" panose="02040503050406030204" pitchFamily="18" charset="0"/>
                      </a:rPr>
                      <m:t>(</m:t>
                    </m:r>
                    <m:r>
                      <a:rPr lang="en-US" sz="3600" b="0" i="1" smtClean="0">
                        <a:latin typeface="Cambria Math" panose="02040503050406030204" pitchFamily="18" charset="0"/>
                      </a:rPr>
                      <m:t>𝑑</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𝑠</m:t>
                        </m:r>
                      </m:e>
                      <m:sup>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𝑑</m:t>
                            </m:r>
                          </m:den>
                        </m:f>
                      </m:sup>
                    </m:sSup>
                    <m:r>
                      <a:rPr lang="en-US" sz="3600" b="0" i="1" smtClean="0">
                        <a:latin typeface="Cambria Math" panose="02040503050406030204" pitchFamily="18" charset="0"/>
                      </a:rPr>
                      <m:t>)</m:t>
                    </m:r>
                  </m:oMath>
                </a14:m>
                <a:r>
                  <a:rPr lang="en-US" sz="3600" dirty="0"/>
                  <a:t>, where </a:t>
                </a:r>
                <a:r>
                  <a:rPr lang="en-US" sz="3600" i="1" dirty="0"/>
                  <a:t>d</a:t>
                </a:r>
                <a:r>
                  <a:rPr lang="en-US" sz="3600" dirty="0"/>
                  <a:t> = number of dimensions, </a:t>
                </a:r>
                <a:r>
                  <a:rPr lang="en-US" sz="3600" i="1" dirty="0"/>
                  <a:t>s</a:t>
                </a:r>
                <a:r>
                  <a:rPr lang="en-US" sz="3600" dirty="0"/>
                  <a:t> = number of blocks</a:t>
                </a:r>
              </a:p>
              <a:p>
                <a:r>
                  <a:rPr lang="en-US" sz="3600" dirty="0"/>
                  <a:t>Can we choose number of dimensions so that complexity is optimal for given size?</a:t>
                </a:r>
              </a:p>
            </p:txBody>
          </p:sp>
        </mc:Choice>
        <mc:Fallback xmlns="">
          <p:sp>
            <p:nvSpPr>
              <p:cNvPr id="3" name="Content Placeholder 2">
                <a:extLst>
                  <a:ext uri="{FF2B5EF4-FFF2-40B4-BE49-F238E27FC236}">
                    <a16:creationId xmlns:a16="http://schemas.microsoft.com/office/drawing/2014/main" id="{6E3A6E60-090A-7F4D-A273-2798F8C04704}"/>
                  </a:ext>
                </a:extLst>
              </p:cNvPr>
              <p:cNvSpPr>
                <a:spLocks noGrp="1" noRot="1" noChangeAspect="1" noMove="1" noResize="1" noEditPoints="1" noAdjustHandles="1" noChangeArrowheads="1" noChangeShapeType="1" noTextEdit="1"/>
              </p:cNvSpPr>
              <p:nvPr>
                <p:ph idx="1"/>
              </p:nvPr>
            </p:nvSpPr>
            <p:spPr>
              <a:xfrm>
                <a:off x="838200" y="1491671"/>
                <a:ext cx="10515600" cy="4351338"/>
              </a:xfrm>
              <a:blipFill>
                <a:blip r:embed="rId2"/>
                <a:stretch>
                  <a:fillRect l="-1568" t="-3198"/>
                </a:stretch>
              </a:blipFill>
            </p:spPr>
            <p:txBody>
              <a:bodyPr/>
              <a:lstStyle/>
              <a:p>
                <a:r>
                  <a:rPr lang="en-US">
                    <a:noFill/>
                  </a:rPr>
                  <a:t> </a:t>
                </a:r>
              </a:p>
            </p:txBody>
          </p:sp>
        </mc:Fallback>
      </mc:AlternateContent>
    </p:spTree>
    <p:extLst>
      <p:ext uri="{BB962C8B-B14F-4D97-AF65-F5344CB8AC3E}">
        <p14:creationId xmlns:p14="http://schemas.microsoft.com/office/powerpoint/2010/main" val="3947766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E8FA-D61A-1D4E-892C-4BE33D29302A}"/>
              </a:ext>
            </a:extLst>
          </p:cNvPr>
          <p:cNvSpPr>
            <a:spLocks noGrp="1"/>
          </p:cNvSpPr>
          <p:nvPr>
            <p:ph type="title"/>
          </p:nvPr>
        </p:nvSpPr>
        <p:spPr>
          <a:xfrm>
            <a:off x="838200" y="78878"/>
            <a:ext cx="10515600" cy="1325563"/>
          </a:xfrm>
        </p:spPr>
        <p:txBody>
          <a:bodyPr>
            <a:normAutofit/>
          </a:bodyPr>
          <a:lstStyle/>
          <a:p>
            <a:r>
              <a:rPr lang="en-US" dirty="0">
                <a:solidFill>
                  <a:srgbClr val="0000FF"/>
                </a:solidFill>
                <a:latin typeface="+mn-lt"/>
              </a:rPr>
              <a:t>Complexity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3A6E60-090A-7F4D-A273-2798F8C04704}"/>
                  </a:ext>
                </a:extLst>
              </p:cNvPr>
              <p:cNvSpPr>
                <a:spLocks noGrp="1"/>
              </p:cNvSpPr>
              <p:nvPr>
                <p:ph idx="1"/>
              </p:nvPr>
            </p:nvSpPr>
            <p:spPr>
              <a:xfrm>
                <a:off x="838200" y="1491671"/>
                <a:ext cx="10515600" cy="4351338"/>
              </a:xfrm>
            </p:spPr>
            <p:txBody>
              <a:bodyPr>
                <a:normAutofit/>
              </a:bodyPr>
              <a:lstStyle/>
              <a:p>
                <a:r>
                  <a:rPr lang="en-US" sz="3600" dirty="0"/>
                  <a:t>Optimal complexity of </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3</m:t>
                        </m:r>
                        <m:r>
                          <a:rPr lang="en-US" sz="3600" b="0" i="1" smtClean="0">
                            <a:latin typeface="Cambria Math" panose="02040503050406030204" pitchFamily="18" charset="0"/>
                          </a:rPr>
                          <m:t>𝑙𝑜𝑔</m:t>
                        </m:r>
                      </m:e>
                      <m:sub>
                        <m:r>
                          <a:rPr lang="en-US" sz="3600" b="0" i="1" smtClean="0">
                            <a:latin typeface="Cambria Math" panose="02040503050406030204" pitchFamily="18" charset="0"/>
                          </a:rPr>
                          <m:t>3</m:t>
                        </m:r>
                      </m:sub>
                    </m:sSub>
                    <m:r>
                      <a:rPr lang="en-US" sz="3600" b="0" i="1" smtClean="0">
                        <a:latin typeface="Cambria Math" panose="02040503050406030204" pitchFamily="18" charset="0"/>
                      </a:rPr>
                      <m:t>𝑠</m:t>
                    </m:r>
                  </m:oMath>
                </a14:m>
                <a:r>
                  <a:rPr lang="en-US" sz="3600" dirty="0"/>
                  <a:t> is achieved when dimension width is </a:t>
                </a:r>
                <a14:m>
                  <m:oMath xmlns:m="http://schemas.openxmlformats.org/officeDocument/2006/math">
                    <m:r>
                      <a:rPr lang="en-US" sz="3600" b="0" i="1" smtClean="0">
                        <a:latin typeface="Cambria Math" panose="02040503050406030204" pitchFamily="18" charset="0"/>
                      </a:rPr>
                      <m:t>3</m:t>
                    </m:r>
                  </m:oMath>
                </a14:m>
                <a:r>
                  <a:rPr lang="en-US" sz="3600" dirty="0"/>
                  <a:t> and number of dimensions is </a:t>
                </a:r>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𝑙𝑜𝑔</m:t>
                        </m:r>
                      </m:e>
                      <m:sub>
                        <m:r>
                          <a:rPr lang="en-US" sz="3600" b="0" i="1" smtClean="0">
                            <a:latin typeface="Cambria Math" panose="02040503050406030204" pitchFamily="18" charset="0"/>
                          </a:rPr>
                          <m:t>3</m:t>
                        </m:r>
                      </m:sub>
                    </m:sSub>
                    <m:r>
                      <a:rPr lang="en-US" sz="3600" b="0" i="1" smtClean="0">
                        <a:latin typeface="Cambria Math" panose="02040503050406030204" pitchFamily="18" charset="0"/>
                      </a:rPr>
                      <m:t>𝑠</m:t>
                    </m:r>
                  </m:oMath>
                </a14:m>
                <a:endParaRPr lang="en-US" sz="3600" dirty="0"/>
              </a:p>
              <a:p>
                <a:r>
                  <a:rPr lang="en-US" sz="3600" dirty="0"/>
                  <a:t>3-dimensional example:</a:t>
                </a:r>
              </a:p>
              <a:p>
                <a:pPr lvl="1"/>
                <a:r>
                  <a:rPr lang="en-US" sz="3200" dirty="0"/>
                  <a:t>Dimension width = 3</a:t>
                </a:r>
              </a:p>
              <a:p>
                <a:pPr lvl="1"/>
                <a:r>
                  <a:rPr lang="en-US" sz="3200" dirty="0"/>
                  <a:t>Number of dimensions = 3</a:t>
                </a:r>
              </a:p>
              <a:p>
                <a:pPr lvl="1"/>
                <a:r>
                  <a:rPr lang="en-US" sz="3200" dirty="0"/>
                  <a:t>Size = </a:t>
                </a:r>
                <a14:m>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panose="02040503050406030204" pitchFamily="18" charset="0"/>
                          </a:rPr>
                          <m:t>3</m:t>
                        </m:r>
                      </m:e>
                      <m:sup>
                        <m:r>
                          <a:rPr lang="en-US" sz="3200" b="0" i="1" smtClean="0">
                            <a:latin typeface="Cambria Math" panose="02040503050406030204" pitchFamily="18" charset="0"/>
                          </a:rPr>
                          <m:t>3</m:t>
                        </m:r>
                      </m:sup>
                    </m:sSup>
                    <m:r>
                      <a:rPr lang="en-US" sz="3200" b="0" i="1" smtClean="0">
                        <a:latin typeface="Cambria Math" panose="02040503050406030204" pitchFamily="18" charset="0"/>
                      </a:rPr>
                      <m:t>=27</m:t>
                    </m:r>
                  </m:oMath>
                </a14:m>
                <a:endParaRPr lang="en-US" sz="3200" dirty="0"/>
              </a:p>
            </p:txBody>
          </p:sp>
        </mc:Choice>
        <mc:Fallback xmlns="">
          <p:sp>
            <p:nvSpPr>
              <p:cNvPr id="3" name="Content Placeholder 2">
                <a:extLst>
                  <a:ext uri="{FF2B5EF4-FFF2-40B4-BE49-F238E27FC236}">
                    <a16:creationId xmlns:a16="http://schemas.microsoft.com/office/drawing/2014/main" id="{6E3A6E60-090A-7F4D-A273-2798F8C04704}"/>
                  </a:ext>
                </a:extLst>
              </p:cNvPr>
              <p:cNvSpPr>
                <a:spLocks noGrp="1" noRot="1" noChangeAspect="1" noMove="1" noResize="1" noEditPoints="1" noAdjustHandles="1" noChangeArrowheads="1" noChangeShapeType="1" noTextEdit="1"/>
              </p:cNvSpPr>
              <p:nvPr>
                <p:ph idx="1"/>
              </p:nvPr>
            </p:nvSpPr>
            <p:spPr>
              <a:xfrm>
                <a:off x="838200" y="1491671"/>
                <a:ext cx="10515600" cy="4351338"/>
              </a:xfrm>
              <a:blipFill>
                <a:blip r:embed="rId2"/>
                <a:stretch>
                  <a:fillRect l="-1623" t="-350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6BC5506-4BC4-404F-8E6B-FA0CA57A5C28}"/>
              </a:ext>
            </a:extLst>
          </p:cNvPr>
          <p:cNvPicPr>
            <a:picLocks noChangeAspect="1"/>
          </p:cNvPicPr>
          <p:nvPr/>
        </p:nvPicPr>
        <p:blipFill rotWithShape="1">
          <a:blip r:embed="rId3"/>
          <a:srcRect l="32127" t="19350" r="39083" b="18331"/>
          <a:stretch/>
        </p:blipFill>
        <p:spPr>
          <a:xfrm>
            <a:off x="7843753" y="2726422"/>
            <a:ext cx="3510047" cy="3884573"/>
          </a:xfrm>
          <a:prstGeom prst="rect">
            <a:avLst/>
          </a:prstGeom>
        </p:spPr>
      </p:pic>
    </p:spTree>
    <p:extLst>
      <p:ext uri="{BB962C8B-B14F-4D97-AF65-F5344CB8AC3E}">
        <p14:creationId xmlns:p14="http://schemas.microsoft.com/office/powerpoint/2010/main" val="353839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36A1-7242-8746-9867-0BD2D7C569EB}"/>
              </a:ext>
            </a:extLst>
          </p:cNvPr>
          <p:cNvSpPr>
            <a:spLocks noGrp="1"/>
          </p:cNvSpPr>
          <p:nvPr>
            <p:ph type="title"/>
          </p:nvPr>
        </p:nvSpPr>
        <p:spPr>
          <a:xfrm>
            <a:off x="838199" y="-184392"/>
            <a:ext cx="10515600" cy="1325563"/>
          </a:xfrm>
        </p:spPr>
        <p:txBody>
          <a:bodyPr/>
          <a:lstStyle/>
          <a:p>
            <a:r>
              <a:rPr lang="en-US" b="1" dirty="0">
                <a:solidFill>
                  <a:srgbClr val="0000FF"/>
                </a:solidFill>
              </a:rPr>
              <a:t>What is the problem?</a:t>
            </a:r>
          </a:p>
        </p:txBody>
      </p:sp>
      <p:sp>
        <p:nvSpPr>
          <p:cNvPr id="3" name="Content Placeholder 2">
            <a:extLst>
              <a:ext uri="{FF2B5EF4-FFF2-40B4-BE49-F238E27FC236}">
                <a16:creationId xmlns:a16="http://schemas.microsoft.com/office/drawing/2014/main" id="{6A44B59F-11ED-884A-B952-75E1959B9FD5}"/>
              </a:ext>
            </a:extLst>
          </p:cNvPr>
          <p:cNvSpPr>
            <a:spLocks noGrp="1"/>
          </p:cNvSpPr>
          <p:nvPr>
            <p:ph idx="1"/>
          </p:nvPr>
        </p:nvSpPr>
        <p:spPr>
          <a:xfrm>
            <a:off x="624252" y="982581"/>
            <a:ext cx="11353801" cy="1400053"/>
          </a:xfrm>
        </p:spPr>
        <p:txBody>
          <a:bodyPr>
            <a:normAutofit/>
          </a:bodyPr>
          <a:lstStyle/>
          <a:p>
            <a:r>
              <a:rPr lang="en-US" dirty="0"/>
              <a:t>Blockchain has been defined as "an open, distributed ledger that can record transactions between two parties efficiently and in a verifiable and permanent way".</a:t>
            </a:r>
          </a:p>
        </p:txBody>
      </p:sp>
      <p:sp>
        <p:nvSpPr>
          <p:cNvPr id="4" name="TextBox 3">
            <a:extLst>
              <a:ext uri="{FF2B5EF4-FFF2-40B4-BE49-F238E27FC236}">
                <a16:creationId xmlns:a16="http://schemas.microsoft.com/office/drawing/2014/main" id="{8225FAE8-9DBA-EC48-8BDC-D6DE3320CF9E}"/>
              </a:ext>
            </a:extLst>
          </p:cNvPr>
          <p:cNvSpPr txBox="1"/>
          <p:nvPr/>
        </p:nvSpPr>
        <p:spPr>
          <a:xfrm>
            <a:off x="624252" y="2164612"/>
            <a:ext cx="10767647"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permanence/immutability property that makes blockchain technology useful also leads to difficulty in supporting privacy requirements </a:t>
            </a:r>
          </a:p>
        </p:txBody>
      </p:sp>
      <p:sp>
        <p:nvSpPr>
          <p:cNvPr id="5" name="TextBox 4">
            <a:extLst>
              <a:ext uri="{FF2B5EF4-FFF2-40B4-BE49-F238E27FC236}">
                <a16:creationId xmlns:a16="http://schemas.microsoft.com/office/drawing/2014/main" id="{340BD3E9-A5E8-E144-81FB-45909A323E2B}"/>
              </a:ext>
            </a:extLst>
          </p:cNvPr>
          <p:cNvSpPr txBox="1"/>
          <p:nvPr/>
        </p:nvSpPr>
        <p:spPr>
          <a:xfrm>
            <a:off x="624252" y="3549607"/>
            <a:ext cx="11588264" cy="3939540"/>
          </a:xfrm>
          <a:prstGeom prst="rect">
            <a:avLst/>
          </a:prstGeom>
          <a:noFill/>
        </p:spPr>
        <p:txBody>
          <a:bodyPr wrap="square" rtlCol="0">
            <a:spAutoFit/>
          </a:bodyPr>
          <a:lstStyle/>
          <a:p>
            <a:pPr marL="285750" indent="-285750">
              <a:buFont typeface="Arial" panose="020B0604020202020204" pitchFamily="34" charset="0"/>
              <a:buChar char="•"/>
            </a:pPr>
            <a:r>
              <a:rPr lang="en-US" sz="2800" dirty="0"/>
              <a:t>Privacy rules such as those of European Union General Data Protection Regulation (GDPR) requires that all information related to a particular person can be deleted at that person's request </a:t>
            </a:r>
          </a:p>
          <a:p>
            <a:pPr marL="742950" lvl="1" indent="-285750">
              <a:buFont typeface="Arial" panose="020B0604020202020204" pitchFamily="34" charset="0"/>
              <a:buChar char="•"/>
            </a:pPr>
            <a:r>
              <a:rPr lang="en-US" sz="2400" i="1" dirty="0"/>
              <a:t>personal</a:t>
            </a:r>
            <a:r>
              <a:rPr lang="en-US" sz="2400" dirty="0"/>
              <a:t> data, defined as "any information concerning an identified or identifiable natural person" - data for which blockchains are designed to be used </a:t>
            </a:r>
          </a:p>
          <a:p>
            <a:pPr marL="742950" lvl="1" indent="-285750">
              <a:buFont typeface="Arial" panose="020B0604020202020204" pitchFamily="34" charset="0"/>
              <a:buChar char="•"/>
            </a:pPr>
            <a:r>
              <a:rPr lang="en-US" sz="2400" dirty="0"/>
              <a:t>"Personal data which have undergone </a:t>
            </a:r>
            <a:r>
              <a:rPr lang="en-US" sz="2400" dirty="0" err="1"/>
              <a:t>pseudonymisation</a:t>
            </a:r>
            <a:r>
              <a:rPr lang="en-US" sz="2400" dirty="0"/>
              <a:t>, which could be attributed to a natural person by the use of additional information should be considered to be information on an identifiable natural person." </a:t>
            </a:r>
          </a:p>
          <a:p>
            <a:pPr marL="285750" indent="-285750">
              <a:buFont typeface="Arial" panose="020B0604020202020204" pitchFamily="34" charset="0"/>
              <a:buChar char="•"/>
            </a:pPr>
            <a:endParaRPr lang="en-US" sz="2800" dirty="0"/>
          </a:p>
          <a:p>
            <a:endParaRPr lang="en-US" dirty="0"/>
          </a:p>
        </p:txBody>
      </p:sp>
    </p:spTree>
    <p:extLst>
      <p:ext uri="{BB962C8B-B14F-4D97-AF65-F5344CB8AC3E}">
        <p14:creationId xmlns:p14="http://schemas.microsoft.com/office/powerpoint/2010/main" val="325503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E8FA-D61A-1D4E-892C-4BE33D29302A}"/>
              </a:ext>
            </a:extLst>
          </p:cNvPr>
          <p:cNvSpPr>
            <a:spLocks noGrp="1"/>
          </p:cNvSpPr>
          <p:nvPr>
            <p:ph type="title"/>
          </p:nvPr>
        </p:nvSpPr>
        <p:spPr>
          <a:xfrm>
            <a:off x="838200" y="78878"/>
            <a:ext cx="10515600" cy="1325563"/>
          </a:xfrm>
        </p:spPr>
        <p:txBody>
          <a:bodyPr>
            <a:normAutofit/>
          </a:bodyPr>
          <a:lstStyle/>
          <a:p>
            <a:r>
              <a:rPr lang="en-US" dirty="0">
                <a:solidFill>
                  <a:srgbClr val="0000FF"/>
                </a:solidFill>
                <a:latin typeface="+mn-lt"/>
              </a:rPr>
              <a:t>Indexing and Balance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3A6E60-090A-7F4D-A273-2798F8C04704}"/>
                  </a:ext>
                </a:extLst>
              </p:cNvPr>
              <p:cNvSpPr>
                <a:spLocks noGrp="1"/>
              </p:cNvSpPr>
              <p:nvPr>
                <p:ph idx="1"/>
              </p:nvPr>
            </p:nvSpPr>
            <p:spPr>
              <a:xfrm>
                <a:off x="838200" y="1491671"/>
                <a:ext cx="10515600" cy="5051742"/>
              </a:xfrm>
            </p:spPr>
            <p:txBody>
              <a:bodyPr>
                <a:normAutofit fontScale="92500" lnSpcReduction="10000"/>
              </a:bodyPr>
              <a:lstStyle/>
              <a:p>
                <a:r>
                  <a:rPr lang="en-US" sz="3600" dirty="0"/>
                  <a:t>Balancing algorithm of 2D </a:t>
                </a:r>
                <a:r>
                  <a:rPr lang="en-US" sz="3600" dirty="0" err="1"/>
                  <a:t>blockmatrix</a:t>
                </a:r>
                <a:r>
                  <a:rPr lang="en-US" sz="3600" dirty="0"/>
                  <a:t> is difficult to generalize, hence not used here</a:t>
                </a:r>
              </a:p>
              <a:p>
                <a:r>
                  <a:rPr lang="en-US" sz="3600" dirty="0"/>
                  <a:t>Start at (0,0,0) and fill in the order</a:t>
                </a:r>
              </a:p>
              <a:p>
                <a:pPr marL="0" indent="0">
                  <a:buNone/>
                </a:pPr>
                <a:r>
                  <a:rPr lang="en-US" sz="3600" dirty="0"/>
                  <a:t>of breadth-first search</a:t>
                </a:r>
              </a:p>
              <a:p>
                <a:r>
                  <a:rPr lang="en-US" sz="3600" dirty="0"/>
                  <a:t>Need to delete </a:t>
                </a:r>
                <a14:m>
                  <m:oMath xmlns:m="http://schemas.openxmlformats.org/officeDocument/2006/math">
                    <m:r>
                      <a:rPr lang="en-US" sz="3600" b="0" i="1" smtClean="0">
                        <a:latin typeface="Cambria Math" panose="02040503050406030204" pitchFamily="18" charset="0"/>
                      </a:rPr>
                      <m:t>𝑑</m:t>
                    </m:r>
                  </m:oMath>
                </a14:m>
                <a:r>
                  <a:rPr lang="en-US" sz="3600" dirty="0"/>
                  <a:t> consecutive blocks</a:t>
                </a:r>
              </a:p>
              <a:p>
                <a:pPr marL="0" indent="0">
                  <a:buNone/>
                </a:pPr>
                <a:r>
                  <a:rPr lang="en-US" sz="3600" dirty="0"/>
                  <a:t>to lose integrity</a:t>
                </a:r>
              </a:p>
              <a:p>
                <a:r>
                  <a:rPr lang="en-US" sz="3600" dirty="0"/>
                  <a:t>Hash sequence length is not more</a:t>
                </a:r>
              </a:p>
              <a:p>
                <a:pPr marL="0" indent="0">
                  <a:buNone/>
                </a:pPr>
                <a:r>
                  <a:rPr lang="en-US" sz="3600" dirty="0"/>
                  <a:t>than 3, but each block is protected by</a:t>
                </a:r>
              </a:p>
              <a:p>
                <a:pPr marL="0" indent="0">
                  <a:buNone/>
                </a:pPr>
                <a:r>
                  <a:rPr lang="en-US" sz="3600" dirty="0"/>
                  <a:t>multiple dimensions</a:t>
                </a:r>
              </a:p>
            </p:txBody>
          </p:sp>
        </mc:Choice>
        <mc:Fallback xmlns="">
          <p:sp>
            <p:nvSpPr>
              <p:cNvPr id="3" name="Content Placeholder 2">
                <a:extLst>
                  <a:ext uri="{FF2B5EF4-FFF2-40B4-BE49-F238E27FC236}">
                    <a16:creationId xmlns:a16="http://schemas.microsoft.com/office/drawing/2014/main" id="{6E3A6E60-090A-7F4D-A273-2798F8C04704}"/>
                  </a:ext>
                </a:extLst>
              </p:cNvPr>
              <p:cNvSpPr>
                <a:spLocks noGrp="1" noRot="1" noChangeAspect="1" noMove="1" noResize="1" noEditPoints="1" noAdjustHandles="1" noChangeArrowheads="1" noChangeShapeType="1" noTextEdit="1"/>
              </p:cNvSpPr>
              <p:nvPr>
                <p:ph idx="1"/>
              </p:nvPr>
            </p:nvSpPr>
            <p:spPr>
              <a:xfrm>
                <a:off x="838200" y="1491671"/>
                <a:ext cx="10515600" cy="5051742"/>
              </a:xfrm>
              <a:blipFill>
                <a:blip r:embed="rId2"/>
                <a:stretch>
                  <a:fillRect l="-1568" t="-325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6BC5506-4BC4-404F-8E6B-FA0CA57A5C28}"/>
              </a:ext>
            </a:extLst>
          </p:cNvPr>
          <p:cNvPicPr>
            <a:picLocks noChangeAspect="1"/>
          </p:cNvPicPr>
          <p:nvPr/>
        </p:nvPicPr>
        <p:blipFill rotWithShape="1">
          <a:blip r:embed="rId3"/>
          <a:srcRect l="32127" t="19350" r="39083" b="18331"/>
          <a:stretch/>
        </p:blipFill>
        <p:spPr>
          <a:xfrm>
            <a:off x="7843753" y="2726422"/>
            <a:ext cx="3510047" cy="3884573"/>
          </a:xfrm>
          <a:prstGeom prst="rect">
            <a:avLst/>
          </a:prstGeom>
        </p:spPr>
      </p:pic>
    </p:spTree>
    <p:extLst>
      <p:ext uri="{BB962C8B-B14F-4D97-AF65-F5344CB8AC3E}">
        <p14:creationId xmlns:p14="http://schemas.microsoft.com/office/powerpoint/2010/main" val="3848849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E8FA-D61A-1D4E-892C-4BE33D29302A}"/>
              </a:ext>
            </a:extLst>
          </p:cNvPr>
          <p:cNvSpPr>
            <a:spLocks noGrp="1"/>
          </p:cNvSpPr>
          <p:nvPr>
            <p:ph type="title"/>
          </p:nvPr>
        </p:nvSpPr>
        <p:spPr>
          <a:xfrm>
            <a:off x="838200" y="78878"/>
            <a:ext cx="10515600" cy="1325563"/>
          </a:xfrm>
        </p:spPr>
        <p:txBody>
          <a:bodyPr>
            <a:normAutofit/>
          </a:bodyPr>
          <a:lstStyle/>
          <a:p>
            <a:r>
              <a:rPr lang="en-US" dirty="0">
                <a:solidFill>
                  <a:srgbClr val="0000FF"/>
                </a:solidFill>
                <a:latin typeface="+mn-lt"/>
              </a:rPr>
              <a:t>Tests and Performance</a:t>
            </a:r>
          </a:p>
        </p:txBody>
      </p:sp>
      <p:sp>
        <p:nvSpPr>
          <p:cNvPr id="3" name="Content Placeholder 2">
            <a:extLst>
              <a:ext uri="{FF2B5EF4-FFF2-40B4-BE49-F238E27FC236}">
                <a16:creationId xmlns:a16="http://schemas.microsoft.com/office/drawing/2014/main" id="{6E3A6E60-090A-7F4D-A273-2798F8C04704}"/>
              </a:ext>
            </a:extLst>
          </p:cNvPr>
          <p:cNvSpPr>
            <a:spLocks noGrp="1"/>
          </p:cNvSpPr>
          <p:nvPr>
            <p:ph idx="1"/>
          </p:nvPr>
        </p:nvSpPr>
        <p:spPr>
          <a:xfrm>
            <a:off x="838200" y="1491671"/>
            <a:ext cx="10515600" cy="5051742"/>
          </a:xfrm>
        </p:spPr>
        <p:txBody>
          <a:bodyPr>
            <a:normAutofit/>
          </a:bodyPr>
          <a:lstStyle/>
          <a:p>
            <a:r>
              <a:rPr lang="en-US" sz="3600" dirty="0"/>
              <a:t>Starting at around 100,000 blocks, 3D </a:t>
            </a:r>
            <a:r>
              <a:rPr lang="en-US" sz="3600" dirty="0" err="1"/>
              <a:t>blockmatrix</a:t>
            </a:r>
            <a:r>
              <a:rPr lang="en-US" sz="3600" dirty="0"/>
              <a:t> starts outperforming 2D </a:t>
            </a:r>
            <a:r>
              <a:rPr lang="en-US" sz="3600" dirty="0" err="1"/>
              <a:t>blockmatrix</a:t>
            </a:r>
            <a:endParaRPr lang="en-US" sz="3600" dirty="0"/>
          </a:p>
          <a:p>
            <a:r>
              <a:rPr lang="en-US" sz="3600" dirty="0"/>
              <a:t>At 1,000,000 blocks, 3D </a:t>
            </a:r>
            <a:r>
              <a:rPr lang="en-US" sz="3600" dirty="0" err="1"/>
              <a:t>blockmatrix</a:t>
            </a:r>
            <a:r>
              <a:rPr lang="en-US" sz="3600" dirty="0"/>
              <a:t> is 8 times faster</a:t>
            </a:r>
          </a:p>
          <a:p>
            <a:r>
              <a:rPr lang="en-US" sz="3600" dirty="0"/>
              <a:t>A lot of time is wasted for breadth-first search indexing initialization</a:t>
            </a:r>
          </a:p>
          <a:p>
            <a:r>
              <a:rPr lang="en-US" sz="3600" dirty="0"/>
              <a:t>Current implementation: </a:t>
            </a:r>
          </a:p>
          <a:p>
            <a:pPr marL="0" indent="0">
              <a:buNone/>
            </a:pPr>
            <a:endParaRPr lang="en-US" sz="3600" dirty="0"/>
          </a:p>
        </p:txBody>
      </p:sp>
      <p:graphicFrame>
        <p:nvGraphicFramePr>
          <p:cNvPr id="10" name="Table 9">
            <a:extLst>
              <a:ext uri="{FF2B5EF4-FFF2-40B4-BE49-F238E27FC236}">
                <a16:creationId xmlns:a16="http://schemas.microsoft.com/office/drawing/2014/main" id="{2C4B27BE-C6AC-4772-892E-2A6663F876DC}"/>
              </a:ext>
            </a:extLst>
          </p:cNvPr>
          <p:cNvGraphicFramePr>
            <a:graphicFrameLocks noGrp="1"/>
          </p:cNvGraphicFramePr>
          <p:nvPr>
            <p:extLst>
              <p:ext uri="{D42A27DB-BD31-4B8C-83A1-F6EECF244321}">
                <p14:modId xmlns:p14="http://schemas.microsoft.com/office/powerpoint/2010/main" val="2232477517"/>
              </p:ext>
            </p:extLst>
          </p:nvPr>
        </p:nvGraphicFramePr>
        <p:xfrm>
          <a:off x="6427829" y="3928844"/>
          <a:ext cx="4721139" cy="2590800"/>
        </p:xfrm>
        <a:graphic>
          <a:graphicData uri="http://schemas.openxmlformats.org/drawingml/2006/table">
            <a:tbl>
              <a:tblPr firstRow="1">
                <a:tableStyleId>{2D5ABB26-0587-4C30-8999-92F81FD0307C}</a:tableStyleId>
              </a:tblPr>
              <a:tblGrid>
                <a:gridCol w="2650531">
                  <a:extLst>
                    <a:ext uri="{9D8B030D-6E8A-4147-A177-3AD203B41FA5}">
                      <a16:colId xmlns:a16="http://schemas.microsoft.com/office/drawing/2014/main" val="2234818552"/>
                    </a:ext>
                  </a:extLst>
                </a:gridCol>
                <a:gridCol w="2070608">
                  <a:extLst>
                    <a:ext uri="{9D8B030D-6E8A-4147-A177-3AD203B41FA5}">
                      <a16:colId xmlns:a16="http://schemas.microsoft.com/office/drawing/2014/main" val="4197533991"/>
                    </a:ext>
                  </a:extLst>
                </a:gridCol>
              </a:tblGrid>
              <a:tr h="370840">
                <a:tc gridSpan="2">
                  <a:txBody>
                    <a:bodyPr/>
                    <a:lstStyle/>
                    <a:p>
                      <a:pPr algn="ctr"/>
                      <a:r>
                        <a:rPr lang="en-US" sz="2800" dirty="0"/>
                        <a:t>1,000,000 Additions</a:t>
                      </a:r>
                    </a:p>
                  </a:txBody>
                  <a:tcPr/>
                </a:tc>
                <a:tc hMerge="1">
                  <a:txBody>
                    <a:bodyPr/>
                    <a:lstStyle/>
                    <a:p>
                      <a:endParaRPr lang="en-US" dirty="0"/>
                    </a:p>
                  </a:txBody>
                  <a:tcPr/>
                </a:tc>
                <a:extLst>
                  <a:ext uri="{0D108BD9-81ED-4DB2-BD59-A6C34878D82A}">
                    <a16:rowId xmlns:a16="http://schemas.microsoft.com/office/drawing/2014/main" val="2547682672"/>
                  </a:ext>
                </a:extLst>
              </a:tr>
              <a:tr h="370840">
                <a:tc>
                  <a:txBody>
                    <a:bodyPr/>
                    <a:lstStyle/>
                    <a:p>
                      <a:r>
                        <a:rPr lang="en-US" sz="2800" dirty="0" err="1"/>
                        <a:t>Blockmatrix</a:t>
                      </a:r>
                      <a:r>
                        <a:rPr lang="en-US" sz="2800" dirty="0"/>
                        <a:t> </a:t>
                      </a:r>
                      <a:r>
                        <a:rPr lang="en-US" sz="2800" dirty="0" err="1"/>
                        <a:t>init</a:t>
                      </a:r>
                      <a:r>
                        <a:rPr lang="en-US" sz="2800" dirty="0"/>
                        <a:t>:</a:t>
                      </a:r>
                    </a:p>
                  </a:txBody>
                  <a:tcPr/>
                </a:tc>
                <a:tc>
                  <a:txBody>
                    <a:bodyPr/>
                    <a:lstStyle/>
                    <a:p>
                      <a:pPr algn="r"/>
                      <a:r>
                        <a:rPr lang="en-US" sz="2800" dirty="0"/>
                        <a:t>346 </a:t>
                      </a:r>
                      <a:r>
                        <a:rPr lang="en-US" sz="2800" dirty="0" err="1"/>
                        <a:t>ms</a:t>
                      </a:r>
                      <a:endParaRPr lang="en-US" sz="2800" dirty="0"/>
                    </a:p>
                  </a:txBody>
                  <a:tcPr/>
                </a:tc>
                <a:extLst>
                  <a:ext uri="{0D108BD9-81ED-4DB2-BD59-A6C34878D82A}">
                    <a16:rowId xmlns:a16="http://schemas.microsoft.com/office/drawing/2014/main" val="3300480339"/>
                  </a:ext>
                </a:extLst>
              </a:tr>
              <a:tr h="370840">
                <a:tc>
                  <a:txBody>
                    <a:bodyPr/>
                    <a:lstStyle/>
                    <a:p>
                      <a:r>
                        <a:rPr lang="en-US" sz="2800" dirty="0" err="1"/>
                        <a:t>Blocktensor</a:t>
                      </a:r>
                      <a:r>
                        <a:rPr lang="en-US" sz="2800" dirty="0"/>
                        <a:t> </a:t>
                      </a:r>
                      <a:r>
                        <a:rPr lang="en-US" sz="2800" dirty="0" err="1"/>
                        <a:t>init</a:t>
                      </a:r>
                      <a:r>
                        <a:rPr lang="en-US" sz="2800" dirty="0"/>
                        <a:t>:</a:t>
                      </a:r>
                    </a:p>
                  </a:txBody>
                  <a:tcPr/>
                </a:tc>
                <a:tc>
                  <a:txBody>
                    <a:bodyPr/>
                    <a:lstStyle/>
                    <a:p>
                      <a:pPr algn="r"/>
                      <a:r>
                        <a:rPr lang="en-US" sz="2800" dirty="0"/>
                        <a:t>20,839 </a:t>
                      </a:r>
                      <a:r>
                        <a:rPr lang="en-US" sz="2800" dirty="0" err="1"/>
                        <a:t>ms</a:t>
                      </a:r>
                      <a:endParaRPr lang="en-US" sz="2800" dirty="0"/>
                    </a:p>
                  </a:txBody>
                  <a:tcPr/>
                </a:tc>
                <a:extLst>
                  <a:ext uri="{0D108BD9-81ED-4DB2-BD59-A6C34878D82A}">
                    <a16:rowId xmlns:a16="http://schemas.microsoft.com/office/drawing/2014/main" val="1913187676"/>
                  </a:ext>
                </a:extLst>
              </a:tr>
              <a:tr h="370840">
                <a:tc>
                  <a:txBody>
                    <a:bodyPr/>
                    <a:lstStyle/>
                    <a:p>
                      <a:r>
                        <a:rPr lang="en-US" sz="2800" dirty="0" err="1"/>
                        <a:t>Blockmatrix</a:t>
                      </a:r>
                      <a:r>
                        <a:rPr lang="en-US" sz="2800" dirty="0"/>
                        <a:t> add:</a:t>
                      </a:r>
                    </a:p>
                  </a:txBody>
                  <a:tcPr/>
                </a:tc>
                <a:tc>
                  <a:txBody>
                    <a:bodyPr/>
                    <a:lstStyle/>
                    <a:p>
                      <a:pPr algn="r"/>
                      <a:r>
                        <a:rPr lang="en-US" sz="2800" dirty="0"/>
                        <a:t>312,743 </a:t>
                      </a:r>
                      <a:r>
                        <a:rPr lang="en-US" sz="2800" dirty="0" err="1"/>
                        <a:t>ms</a:t>
                      </a:r>
                      <a:endParaRPr lang="en-US" sz="2800" dirty="0"/>
                    </a:p>
                  </a:txBody>
                  <a:tcPr/>
                </a:tc>
                <a:extLst>
                  <a:ext uri="{0D108BD9-81ED-4DB2-BD59-A6C34878D82A}">
                    <a16:rowId xmlns:a16="http://schemas.microsoft.com/office/drawing/2014/main" val="2593172451"/>
                  </a:ext>
                </a:extLst>
              </a:tr>
              <a:tr h="370840">
                <a:tc>
                  <a:txBody>
                    <a:bodyPr/>
                    <a:lstStyle/>
                    <a:p>
                      <a:r>
                        <a:rPr lang="en-US" sz="2800" dirty="0" err="1"/>
                        <a:t>Blockmatrix</a:t>
                      </a:r>
                      <a:r>
                        <a:rPr lang="en-US" sz="2800" dirty="0"/>
                        <a:t> </a:t>
                      </a:r>
                      <a:r>
                        <a:rPr lang="en-US" sz="2800" dirty="0" err="1"/>
                        <a:t>init</a:t>
                      </a:r>
                      <a:r>
                        <a:rPr lang="en-US" sz="2800" dirty="0"/>
                        <a:t>:</a:t>
                      </a:r>
                    </a:p>
                  </a:txBody>
                  <a:tcPr/>
                </a:tc>
                <a:tc>
                  <a:txBody>
                    <a:bodyPr/>
                    <a:lstStyle/>
                    <a:p>
                      <a:pPr algn="r"/>
                      <a:r>
                        <a:rPr lang="en-US" sz="2800" dirty="0"/>
                        <a:t>41,570 </a:t>
                      </a:r>
                      <a:r>
                        <a:rPr lang="en-US" sz="2800" dirty="0" err="1"/>
                        <a:t>ms</a:t>
                      </a:r>
                      <a:endParaRPr lang="en-US" sz="2800" dirty="0"/>
                    </a:p>
                  </a:txBody>
                  <a:tcPr/>
                </a:tc>
                <a:extLst>
                  <a:ext uri="{0D108BD9-81ED-4DB2-BD59-A6C34878D82A}">
                    <a16:rowId xmlns:a16="http://schemas.microsoft.com/office/drawing/2014/main" val="3462233711"/>
                  </a:ext>
                </a:extLst>
              </a:tr>
            </a:tbl>
          </a:graphicData>
        </a:graphic>
      </p:graphicFrame>
    </p:spTree>
    <p:extLst>
      <p:ext uri="{BB962C8B-B14F-4D97-AF65-F5344CB8AC3E}">
        <p14:creationId xmlns:p14="http://schemas.microsoft.com/office/powerpoint/2010/main" val="2159757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06652"/>
            <a:ext cx="10515600" cy="1325563"/>
          </a:xfrm>
        </p:spPr>
        <p:txBody>
          <a:bodyPr/>
          <a:lstStyle/>
          <a:p>
            <a:r>
              <a:rPr lang="en-US" b="1" dirty="0">
                <a:solidFill>
                  <a:srgbClr val="0000FF"/>
                </a:solidFill>
              </a:rPr>
              <a:t>Future Work</a:t>
            </a:r>
          </a:p>
        </p:txBody>
      </p:sp>
      <p:sp>
        <p:nvSpPr>
          <p:cNvPr id="3" name="Content Placeholder 2"/>
          <p:cNvSpPr>
            <a:spLocks noGrp="1"/>
          </p:cNvSpPr>
          <p:nvPr>
            <p:ph idx="1"/>
          </p:nvPr>
        </p:nvSpPr>
        <p:spPr>
          <a:xfrm>
            <a:off x="685799" y="1140907"/>
            <a:ext cx="11506201" cy="5717093"/>
          </a:xfrm>
        </p:spPr>
        <p:txBody>
          <a:bodyPr>
            <a:normAutofit/>
          </a:bodyPr>
          <a:lstStyle/>
          <a:p>
            <a:pPr lvl="1">
              <a:buClrTx/>
              <a:buSzPct val="75000"/>
              <a:buFont typeface="Wingdings" panose="05000000000000000000" pitchFamily="2" charset="2"/>
              <a:buChar char="§"/>
            </a:pPr>
            <a:r>
              <a:rPr lang="en-US" sz="3600" dirty="0">
                <a:solidFill>
                  <a:schemeClr val="tx1"/>
                </a:solidFill>
              </a:rPr>
              <a:t>Consider proof of work or alternate consensus schemes </a:t>
            </a:r>
          </a:p>
          <a:p>
            <a:pPr lvl="1">
              <a:buClrTx/>
              <a:buSzPct val="75000"/>
              <a:buFont typeface="Wingdings" panose="05000000000000000000" pitchFamily="2" charset="2"/>
              <a:buChar char="§"/>
            </a:pPr>
            <a:r>
              <a:rPr lang="en-US" sz="3600" dirty="0">
                <a:solidFill>
                  <a:schemeClr val="tx1"/>
                </a:solidFill>
              </a:rPr>
              <a:t>Web tool to easily see structure</a:t>
            </a:r>
          </a:p>
          <a:p>
            <a:pPr lvl="1">
              <a:buClrTx/>
              <a:buSzPct val="75000"/>
              <a:buFont typeface="Wingdings" panose="05000000000000000000" pitchFamily="2" charset="2"/>
              <a:buChar char="§"/>
            </a:pPr>
            <a:r>
              <a:rPr lang="en-US" sz="3600" dirty="0">
                <a:solidFill>
                  <a:schemeClr val="tx1"/>
                </a:solidFill>
              </a:rPr>
              <a:t>Extension to peer-to-peer system</a:t>
            </a:r>
          </a:p>
          <a:p>
            <a:pPr lvl="1">
              <a:buClrTx/>
              <a:buSzPct val="75000"/>
              <a:buFont typeface="Wingdings" panose="05000000000000000000" pitchFamily="2" charset="2"/>
              <a:buChar char="§"/>
            </a:pPr>
            <a:r>
              <a:rPr lang="en-US" sz="3600" dirty="0">
                <a:solidFill>
                  <a:schemeClr val="tx1"/>
                </a:solidFill>
              </a:rPr>
              <a:t>Demonstration project for access control</a:t>
            </a:r>
          </a:p>
          <a:p>
            <a:pPr lvl="1">
              <a:buSzPct val="75000"/>
              <a:buFont typeface="Wingdings" panose="05000000000000000000" pitchFamily="2" charset="2"/>
              <a:buChar char="§"/>
            </a:pPr>
            <a:r>
              <a:rPr lang="en-US" sz="3600" dirty="0"/>
              <a:t>Investigate performance and applications of higher dimension structures</a:t>
            </a:r>
            <a:endParaRPr lang="en-US" sz="3600" dirty="0">
              <a:solidFill>
                <a:schemeClr val="tx1"/>
              </a:solidFill>
            </a:endParaRPr>
          </a:p>
          <a:p>
            <a:pPr lvl="1">
              <a:buClrTx/>
              <a:buSzPct val="75000"/>
              <a:buFont typeface="Wingdings" panose="05000000000000000000" pitchFamily="2" charset="2"/>
              <a:buChar char="§"/>
            </a:pPr>
            <a:endParaRPr lang="en-US" sz="2800" dirty="0">
              <a:solidFill>
                <a:schemeClr val="tx1"/>
              </a:solidFill>
            </a:endParaRPr>
          </a:p>
          <a:p>
            <a:pPr>
              <a:buClrTx/>
              <a:buSzPct val="75000"/>
              <a:buFont typeface="Wingdings" panose="05000000000000000000" pitchFamily="2" charset="2"/>
              <a:buChar char="§"/>
            </a:pPr>
            <a:endParaRPr lang="en-US" sz="3200" dirty="0">
              <a:solidFill>
                <a:schemeClr val="tx1"/>
              </a:solidFill>
            </a:endParaRPr>
          </a:p>
        </p:txBody>
      </p:sp>
      <p:sp>
        <p:nvSpPr>
          <p:cNvPr id="5" name="Slide Number Placeholder 4"/>
          <p:cNvSpPr>
            <a:spLocks noGrp="1"/>
          </p:cNvSpPr>
          <p:nvPr>
            <p:ph type="sldNum" sz="quarter" idx="10"/>
          </p:nvPr>
        </p:nvSpPr>
        <p:spPr>
          <a:xfrm>
            <a:off x="8724902" y="6474618"/>
            <a:ext cx="1943101" cy="280988"/>
          </a:xfrm>
        </p:spPr>
        <p:txBody>
          <a:bodyPr/>
          <a:lstStyle/>
          <a:p>
            <a:pPr>
              <a:defRPr/>
            </a:pPr>
            <a:r>
              <a:rPr lang="en-US" dirty="0">
                <a:solidFill>
                  <a:srgbClr val="500000"/>
                </a:solidFill>
                <a:latin typeface="Garamond" panose="02020404030301010803" pitchFamily="18" charset="0"/>
                <a:ea typeface="Arial Unicode MS" panose="020B0604020202020204" pitchFamily="34" charset="-128"/>
                <a:cs typeface="Helvetica" panose="020B0604020202020204" pitchFamily="34" charset="0"/>
              </a:rPr>
              <a:t>13</a:t>
            </a:r>
          </a:p>
        </p:txBody>
      </p:sp>
    </p:spTree>
    <p:extLst>
      <p:ext uri="{BB962C8B-B14F-4D97-AF65-F5344CB8AC3E}">
        <p14:creationId xmlns:p14="http://schemas.microsoft.com/office/powerpoint/2010/main" val="1510987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1528-A63D-274D-9B8C-F62112CAB14F}"/>
              </a:ext>
            </a:extLst>
          </p:cNvPr>
          <p:cNvSpPr>
            <a:spLocks noGrp="1"/>
          </p:cNvSpPr>
          <p:nvPr>
            <p:ph type="title"/>
          </p:nvPr>
        </p:nvSpPr>
        <p:spPr>
          <a:xfrm>
            <a:off x="530942" y="202892"/>
            <a:ext cx="11415252" cy="1325563"/>
          </a:xfrm>
        </p:spPr>
        <p:txBody>
          <a:bodyPr>
            <a:normAutofit/>
          </a:bodyPr>
          <a:lstStyle/>
          <a:p>
            <a:pPr algn="ctr"/>
            <a:r>
              <a:rPr lang="en-US" sz="4800" b="1" dirty="0">
                <a:solidFill>
                  <a:srgbClr val="0000FF"/>
                </a:solidFill>
              </a:rPr>
              <a:t>Summary - comparison</a:t>
            </a:r>
          </a:p>
        </p:txBody>
      </p:sp>
      <p:sp>
        <p:nvSpPr>
          <p:cNvPr id="3" name="Content Placeholder 2">
            <a:extLst>
              <a:ext uri="{FF2B5EF4-FFF2-40B4-BE49-F238E27FC236}">
                <a16:creationId xmlns:a16="http://schemas.microsoft.com/office/drawing/2014/main" id="{35108742-BBD0-A54A-B791-D296A7A49FD5}"/>
              </a:ext>
            </a:extLst>
          </p:cNvPr>
          <p:cNvSpPr>
            <a:spLocks noGrp="1"/>
          </p:cNvSpPr>
          <p:nvPr>
            <p:ph idx="1"/>
          </p:nvPr>
        </p:nvSpPr>
        <p:spPr>
          <a:xfrm>
            <a:off x="530942" y="1528455"/>
            <a:ext cx="5132439" cy="4634169"/>
          </a:xfrm>
        </p:spPr>
        <p:txBody>
          <a:bodyPr>
            <a:normAutofit/>
          </a:bodyPr>
          <a:lstStyle/>
          <a:p>
            <a:pPr marL="0" indent="0" algn="ctr">
              <a:buNone/>
            </a:pPr>
            <a:r>
              <a:rPr lang="en-US" sz="4000" dirty="0">
                <a:solidFill>
                  <a:srgbClr val="0000FF"/>
                </a:solidFill>
              </a:rPr>
              <a:t>Blockchain </a:t>
            </a:r>
          </a:p>
          <a:p>
            <a:r>
              <a:rPr lang="en-US" sz="4000" dirty="0"/>
              <a:t>Integrity protection</a:t>
            </a:r>
          </a:p>
          <a:p>
            <a:r>
              <a:rPr lang="en-US" sz="4000" dirty="0"/>
              <a:t>Transparency – global </a:t>
            </a:r>
          </a:p>
          <a:p>
            <a:r>
              <a:rPr lang="en-US" sz="4000" dirty="0"/>
              <a:t>Permanence, proof of work</a:t>
            </a:r>
          </a:p>
        </p:txBody>
      </p:sp>
      <p:sp>
        <p:nvSpPr>
          <p:cNvPr id="4" name="Content Placeholder 2">
            <a:extLst>
              <a:ext uri="{FF2B5EF4-FFF2-40B4-BE49-F238E27FC236}">
                <a16:creationId xmlns:a16="http://schemas.microsoft.com/office/drawing/2014/main" id="{F35A8EFA-5E29-A349-B695-C18564601F75}"/>
              </a:ext>
            </a:extLst>
          </p:cNvPr>
          <p:cNvSpPr txBox="1">
            <a:spLocks/>
          </p:cNvSpPr>
          <p:nvPr/>
        </p:nvSpPr>
        <p:spPr>
          <a:xfrm>
            <a:off x="6238568" y="1528455"/>
            <a:ext cx="5604387" cy="4975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rgbClr val="0000FF"/>
                </a:solidFill>
              </a:rPr>
              <a:t>New approach</a:t>
            </a:r>
          </a:p>
          <a:p>
            <a:r>
              <a:rPr lang="en-US" sz="4000" dirty="0"/>
              <a:t>Integrity protection</a:t>
            </a:r>
          </a:p>
          <a:p>
            <a:r>
              <a:rPr lang="en-US" sz="4000" dirty="0"/>
              <a:t>Transparency – global </a:t>
            </a:r>
          </a:p>
          <a:p>
            <a:r>
              <a:rPr lang="en-US" sz="4000" dirty="0"/>
              <a:t>Erasure, timestamps</a:t>
            </a:r>
          </a:p>
          <a:p>
            <a:pPr marL="0" indent="0" algn="ctr">
              <a:buFont typeface="Arial" panose="020B0604020202020204" pitchFamily="34" charset="0"/>
              <a:buNone/>
            </a:pPr>
            <a:r>
              <a:rPr lang="en-US" sz="4000" dirty="0"/>
              <a:t> </a:t>
            </a:r>
          </a:p>
        </p:txBody>
      </p:sp>
    </p:spTree>
    <p:extLst>
      <p:ext uri="{BB962C8B-B14F-4D97-AF65-F5344CB8AC3E}">
        <p14:creationId xmlns:p14="http://schemas.microsoft.com/office/powerpoint/2010/main" val="47788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970D3A-B853-E140-A121-891928A9CD30}"/>
              </a:ext>
            </a:extLst>
          </p:cNvPr>
          <p:cNvSpPr txBox="1"/>
          <p:nvPr/>
        </p:nvSpPr>
        <p:spPr>
          <a:xfrm>
            <a:off x="883299" y="43458"/>
            <a:ext cx="10474036" cy="4678204"/>
          </a:xfrm>
          <a:prstGeom prst="rect">
            <a:avLst/>
          </a:prstGeom>
          <a:noFill/>
        </p:spPr>
        <p:txBody>
          <a:bodyPr wrap="square" rtlCol="0">
            <a:spAutoFit/>
          </a:bodyPr>
          <a:lstStyle/>
          <a:p>
            <a:r>
              <a:rPr lang="en-US" sz="4000" b="1" dirty="0">
                <a:solidFill>
                  <a:srgbClr val="0000FF"/>
                </a:solidFill>
                <a:latin typeface="+mj-lt"/>
              </a:rPr>
              <a:t>More information:</a:t>
            </a:r>
          </a:p>
          <a:p>
            <a:endParaRPr lang="en-US" dirty="0"/>
          </a:p>
          <a:p>
            <a:pPr marL="342900" indent="-342900">
              <a:buFont typeface="Arial" panose="020B0604020202020204" pitchFamily="34" charset="0"/>
              <a:buChar char="•"/>
            </a:pPr>
            <a:r>
              <a:rPr lang="en-US" sz="2400" dirty="0"/>
              <a:t>Kuhn, R., </a:t>
            </a:r>
            <a:r>
              <a:rPr lang="en-US" sz="2400" dirty="0" err="1"/>
              <a:t>Yaga</a:t>
            </a:r>
            <a:r>
              <a:rPr lang="en-US" sz="2400" dirty="0"/>
              <a:t>, D. and </a:t>
            </a:r>
            <a:r>
              <a:rPr lang="en-US" sz="2400" dirty="0" err="1"/>
              <a:t>Voas</a:t>
            </a:r>
            <a:r>
              <a:rPr lang="en-US" sz="2400" dirty="0"/>
              <a:t>, J., 2019. Rethinking Distributed Ledger Technology. </a:t>
            </a:r>
            <a:r>
              <a:rPr lang="en-US" sz="2400" i="1" dirty="0"/>
              <a:t>Computer</a:t>
            </a:r>
            <a:r>
              <a:rPr lang="en-US" sz="2400" dirty="0"/>
              <a:t>, </a:t>
            </a:r>
            <a:r>
              <a:rPr lang="en-US" sz="2400" i="1" dirty="0"/>
              <a:t>52</a:t>
            </a:r>
            <a:r>
              <a:rPr lang="en-US" sz="2400" dirty="0"/>
              <a:t>(2), pp.68-72.</a:t>
            </a:r>
          </a:p>
          <a:p>
            <a:pPr marL="342900" indent="-342900">
              <a:buFont typeface="Arial" panose="020B0604020202020204" pitchFamily="34" charset="0"/>
              <a:buChar char="•"/>
            </a:pPr>
            <a:r>
              <a:rPr lang="en-US" sz="2400" dirty="0" err="1"/>
              <a:t>Stavrou</a:t>
            </a:r>
            <a:r>
              <a:rPr lang="en-US" sz="2400" dirty="0"/>
              <a:t>, A. and </a:t>
            </a:r>
            <a:r>
              <a:rPr lang="en-US" sz="2400" dirty="0" err="1"/>
              <a:t>Voas</a:t>
            </a:r>
            <a:r>
              <a:rPr lang="en-US" sz="2400" dirty="0"/>
              <a:t>, J., 2017. Verified time. </a:t>
            </a:r>
            <a:r>
              <a:rPr lang="en-US" sz="2400" i="1" dirty="0"/>
              <a:t>Computer</a:t>
            </a:r>
            <a:r>
              <a:rPr lang="en-US" sz="2400" dirty="0"/>
              <a:t>, </a:t>
            </a:r>
            <a:r>
              <a:rPr lang="en-US" sz="2400" i="1" dirty="0"/>
              <a:t>50</a:t>
            </a:r>
            <a:r>
              <a:rPr lang="en-US" sz="2400" dirty="0"/>
              <a:t>(3), pp.78-82.</a:t>
            </a:r>
          </a:p>
          <a:p>
            <a:pPr marL="342900" indent="-342900">
              <a:buFont typeface="Arial" panose="020B0604020202020204" pitchFamily="34" charset="0"/>
              <a:buChar char="•"/>
            </a:pPr>
            <a:r>
              <a:rPr lang="en-US" sz="2400" dirty="0"/>
              <a:t>Kuhn, D. R. (2018). A Data Structure for Integrity Protection with Erasure Capability.      </a:t>
            </a:r>
            <a:r>
              <a:rPr lang="en-US" sz="2400" dirty="0">
                <a:hlinkClick r:id="rId2"/>
              </a:rPr>
              <a:t>https://csrc.nist.gov/publications/detail/white-paper/2018/05/31/data-structure-for-integrity-protection-with-erasure-capability/draft</a:t>
            </a:r>
            <a:endParaRPr lang="en-US" sz="2400" dirty="0"/>
          </a:p>
          <a:p>
            <a:endParaRPr lang="en-US" sz="2400" dirty="0"/>
          </a:p>
          <a:p>
            <a:r>
              <a:rPr lang="en-US" sz="2400" dirty="0" err="1"/>
              <a:t>Github</a:t>
            </a:r>
            <a:r>
              <a:rPr lang="en-US" sz="2400" dirty="0"/>
              <a:t> project:  </a:t>
            </a:r>
          </a:p>
          <a:p>
            <a:pPr marL="342900" indent="-342900">
              <a:buFont typeface="Arial" panose="020B0604020202020204" pitchFamily="34" charset="0"/>
              <a:buChar char="•"/>
            </a:pPr>
            <a:r>
              <a:rPr lang="en-US" sz="2400" dirty="0"/>
              <a:t>https://</a:t>
            </a:r>
            <a:r>
              <a:rPr lang="en-US" sz="2400" dirty="0" err="1"/>
              <a:t>github.com</a:t>
            </a:r>
            <a:r>
              <a:rPr lang="en-US" sz="2400" dirty="0"/>
              <a:t>/</a:t>
            </a:r>
            <a:r>
              <a:rPr lang="en-US" sz="2400" dirty="0" err="1"/>
              <a:t>usnistgov</a:t>
            </a:r>
            <a:r>
              <a:rPr lang="en-US" sz="2400" dirty="0"/>
              <a:t>/</a:t>
            </a:r>
            <a:r>
              <a:rPr lang="en-US" sz="2400" dirty="0" err="1"/>
              <a:t>blockmatrix</a:t>
            </a:r>
            <a:endParaRPr lang="en-US" sz="2400" dirty="0"/>
          </a:p>
        </p:txBody>
      </p:sp>
    </p:spTree>
    <p:extLst>
      <p:ext uri="{BB962C8B-B14F-4D97-AF65-F5344CB8AC3E}">
        <p14:creationId xmlns:p14="http://schemas.microsoft.com/office/powerpoint/2010/main" val="3215339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36A1-7242-8746-9867-0BD2D7C569EB}"/>
              </a:ext>
            </a:extLst>
          </p:cNvPr>
          <p:cNvSpPr>
            <a:spLocks noGrp="1"/>
          </p:cNvSpPr>
          <p:nvPr>
            <p:ph type="title"/>
          </p:nvPr>
        </p:nvSpPr>
        <p:spPr>
          <a:xfrm>
            <a:off x="838199" y="-25802"/>
            <a:ext cx="11139854" cy="1325563"/>
          </a:xfrm>
        </p:spPr>
        <p:txBody>
          <a:bodyPr/>
          <a:lstStyle/>
          <a:p>
            <a:r>
              <a:rPr lang="en-US" b="1" dirty="0">
                <a:solidFill>
                  <a:srgbClr val="0000FF"/>
                </a:solidFill>
              </a:rPr>
              <a:t>What is the rationale for blockchain properties?</a:t>
            </a:r>
          </a:p>
        </p:txBody>
      </p:sp>
      <p:sp>
        <p:nvSpPr>
          <p:cNvPr id="3" name="Content Placeholder 2">
            <a:extLst>
              <a:ext uri="{FF2B5EF4-FFF2-40B4-BE49-F238E27FC236}">
                <a16:creationId xmlns:a16="http://schemas.microsoft.com/office/drawing/2014/main" id="{6A44B59F-11ED-884A-B952-75E1959B9FD5}"/>
              </a:ext>
            </a:extLst>
          </p:cNvPr>
          <p:cNvSpPr>
            <a:spLocks noGrp="1"/>
          </p:cNvSpPr>
          <p:nvPr>
            <p:ph idx="1"/>
          </p:nvPr>
        </p:nvSpPr>
        <p:spPr>
          <a:xfrm>
            <a:off x="624252" y="1299761"/>
            <a:ext cx="11353801" cy="1024145"/>
          </a:xfrm>
        </p:spPr>
        <p:txBody>
          <a:bodyPr>
            <a:normAutofit/>
          </a:bodyPr>
          <a:lstStyle/>
          <a:p>
            <a:r>
              <a:rPr lang="en-US" dirty="0"/>
              <a:t>Blockchain and proof-of-work protocol were of course designed to solve the problem of double spending in cryptocurrencies. </a:t>
            </a:r>
          </a:p>
        </p:txBody>
      </p:sp>
      <p:sp>
        <p:nvSpPr>
          <p:cNvPr id="4" name="TextBox 3">
            <a:extLst>
              <a:ext uri="{FF2B5EF4-FFF2-40B4-BE49-F238E27FC236}">
                <a16:creationId xmlns:a16="http://schemas.microsoft.com/office/drawing/2014/main" id="{8225FAE8-9DBA-EC48-8BDC-D6DE3320CF9E}"/>
              </a:ext>
            </a:extLst>
          </p:cNvPr>
          <p:cNvSpPr txBox="1"/>
          <p:nvPr/>
        </p:nvSpPr>
        <p:spPr>
          <a:xfrm>
            <a:off x="624252" y="2502383"/>
            <a:ext cx="10767647"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As with all design choices, blockchain properties have tradeoffs </a:t>
            </a:r>
          </a:p>
        </p:txBody>
      </p:sp>
      <p:sp>
        <p:nvSpPr>
          <p:cNvPr id="5" name="TextBox 4">
            <a:extLst>
              <a:ext uri="{FF2B5EF4-FFF2-40B4-BE49-F238E27FC236}">
                <a16:creationId xmlns:a16="http://schemas.microsoft.com/office/drawing/2014/main" id="{340BD3E9-A5E8-E144-81FB-45909A323E2B}"/>
              </a:ext>
            </a:extLst>
          </p:cNvPr>
          <p:cNvSpPr txBox="1"/>
          <p:nvPr/>
        </p:nvSpPr>
        <p:spPr>
          <a:xfrm>
            <a:off x="624252" y="3362670"/>
            <a:ext cx="11588264"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Proof of work provides an ordering guarantee,  </a:t>
            </a:r>
            <a:br>
              <a:rPr lang="en-US" sz="2800" dirty="0"/>
            </a:br>
            <a:r>
              <a:rPr lang="en-US" sz="2800" dirty="0"/>
              <a:t>=&gt; at the expense of enormous processing time and expense</a:t>
            </a:r>
            <a:endParaRPr lang="en-US" sz="2400" dirty="0"/>
          </a:p>
        </p:txBody>
      </p:sp>
      <p:sp>
        <p:nvSpPr>
          <p:cNvPr id="6" name="TextBox 5">
            <a:extLst>
              <a:ext uri="{FF2B5EF4-FFF2-40B4-BE49-F238E27FC236}">
                <a16:creationId xmlns:a16="http://schemas.microsoft.com/office/drawing/2014/main" id="{890E899A-49C7-3944-8EB0-C66EF23A3ABB}"/>
              </a:ext>
            </a:extLst>
          </p:cNvPr>
          <p:cNvSpPr txBox="1"/>
          <p:nvPr/>
        </p:nvSpPr>
        <p:spPr>
          <a:xfrm>
            <a:off x="624252" y="4865741"/>
            <a:ext cx="11588264"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Linked hash records provide trust and integrity guarantee,  </a:t>
            </a:r>
            <a:br>
              <a:rPr lang="en-US" sz="2800" dirty="0"/>
            </a:br>
            <a:r>
              <a:rPr lang="en-US" sz="2800" dirty="0"/>
              <a:t>=&gt; at the expense of modification or erasure mechanisms required for privacy</a:t>
            </a:r>
            <a:endParaRPr lang="en-US" sz="2400" dirty="0"/>
          </a:p>
        </p:txBody>
      </p:sp>
    </p:spTree>
    <p:extLst>
      <p:ext uri="{BB962C8B-B14F-4D97-AF65-F5344CB8AC3E}">
        <p14:creationId xmlns:p14="http://schemas.microsoft.com/office/powerpoint/2010/main" val="388577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02B9A21-1169-A94B-995F-EC849020142D}"/>
              </a:ext>
            </a:extLst>
          </p:cNvPr>
          <p:cNvGraphicFramePr>
            <a:graphicFrameLocks noGrp="1"/>
          </p:cNvGraphicFramePr>
          <p:nvPr>
            <p:extLst>
              <p:ext uri="{D42A27DB-BD31-4B8C-83A1-F6EECF244321}">
                <p14:modId xmlns:p14="http://schemas.microsoft.com/office/powerpoint/2010/main" val="312801603"/>
              </p:ext>
            </p:extLst>
          </p:nvPr>
        </p:nvGraphicFramePr>
        <p:xfrm>
          <a:off x="838200" y="1965964"/>
          <a:ext cx="10051800" cy="4676880"/>
        </p:xfrm>
        <a:graphic>
          <a:graphicData uri="http://schemas.openxmlformats.org/drawingml/2006/table">
            <a:tbl>
              <a:tblPr firstRow="1" firstCol="1" bandRow="1">
                <a:tableStyleId>{5C22544A-7EE6-4342-B048-85BDC9FD1C3A}</a:tableStyleId>
              </a:tblPr>
              <a:tblGrid>
                <a:gridCol w="3732707">
                  <a:extLst>
                    <a:ext uri="{9D8B030D-6E8A-4147-A177-3AD203B41FA5}">
                      <a16:colId xmlns:a16="http://schemas.microsoft.com/office/drawing/2014/main" val="593891168"/>
                    </a:ext>
                  </a:extLst>
                </a:gridCol>
                <a:gridCol w="6319093">
                  <a:extLst>
                    <a:ext uri="{9D8B030D-6E8A-4147-A177-3AD203B41FA5}">
                      <a16:colId xmlns:a16="http://schemas.microsoft.com/office/drawing/2014/main" val="2556998848"/>
                    </a:ext>
                  </a:extLst>
                </a:gridCol>
              </a:tblGrid>
              <a:tr h="536691">
                <a:tc>
                  <a:txBody>
                    <a:bodyPr/>
                    <a:lstStyle/>
                    <a:p>
                      <a:pPr marL="0" marR="0">
                        <a:spcBef>
                          <a:spcPts val="0"/>
                        </a:spcBef>
                        <a:spcAft>
                          <a:spcPts val="0"/>
                        </a:spcAft>
                      </a:pPr>
                      <a:r>
                        <a:rPr lang="en-US" sz="2000">
                          <a:effectLst/>
                        </a:rPr>
                        <a:t>Cryptocurrency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Finance, supply chain, e-commerce, etc.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364467"/>
                  </a:ext>
                </a:extLst>
              </a:tr>
              <a:tr h="460021">
                <a:tc>
                  <a:txBody>
                    <a:bodyPr/>
                    <a:lstStyle/>
                    <a:p>
                      <a:pPr marL="0" marR="0">
                        <a:spcBef>
                          <a:spcPts val="0"/>
                        </a:spcBef>
                        <a:spcAft>
                          <a:spcPts val="0"/>
                        </a:spcAft>
                      </a:pPr>
                      <a:r>
                        <a:rPr lang="en-US" sz="2000" dirty="0">
                          <a:effectLst/>
                        </a:rPr>
                        <a:t> 1.  Partial</a:t>
                      </a:r>
                      <a:r>
                        <a:rPr lang="en-US" sz="2000" baseline="0" dirty="0">
                          <a:effectLst/>
                        </a:rPr>
                        <a:t> a</a:t>
                      </a:r>
                      <a:r>
                        <a:rPr lang="en-US" sz="2000" dirty="0">
                          <a:effectLst/>
                        </a:rPr>
                        <a:t>nonymity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ID required for contracts or government regulation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3153061"/>
                  </a:ext>
                </a:extLst>
              </a:tr>
              <a:tr h="460021">
                <a:tc>
                  <a:txBody>
                    <a:bodyPr/>
                    <a:lstStyle/>
                    <a:p>
                      <a:pPr marL="0" marR="0">
                        <a:spcBef>
                          <a:spcPts val="0"/>
                        </a:spcBef>
                        <a:spcAft>
                          <a:spcPts val="0"/>
                        </a:spcAft>
                      </a:pPr>
                      <a:r>
                        <a:rPr lang="en-US" sz="2000">
                          <a:effectLst/>
                        </a:rPr>
                        <a:t> 2.  Public access/transparency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Controlled access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279381"/>
                  </a:ext>
                </a:extLst>
              </a:tr>
              <a:tr h="460021">
                <a:tc>
                  <a:txBody>
                    <a:bodyPr/>
                    <a:lstStyle/>
                    <a:p>
                      <a:pPr marL="0" marR="0">
                        <a:spcBef>
                          <a:spcPts val="0"/>
                        </a:spcBef>
                        <a:spcAft>
                          <a:spcPts val="0"/>
                        </a:spcAft>
                      </a:pPr>
                      <a:r>
                        <a:rPr lang="en-US" sz="2000">
                          <a:effectLst/>
                        </a:rPr>
                        <a:t> 3.  Small transaction size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Range of message sizes up to large documents, images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846137"/>
                  </a:ext>
                </a:extLst>
              </a:tr>
              <a:tr h="460021">
                <a:tc>
                  <a:txBody>
                    <a:bodyPr/>
                    <a:lstStyle/>
                    <a:p>
                      <a:pPr marL="0" marR="0">
                        <a:spcBef>
                          <a:spcPts val="0"/>
                        </a:spcBef>
                        <a:spcAft>
                          <a:spcPts val="0"/>
                        </a:spcAft>
                      </a:pPr>
                      <a:r>
                        <a:rPr lang="en-US" sz="2000">
                          <a:effectLst/>
                        </a:rPr>
                        <a:t> 4.  Immutable records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Changes and deletions, often required by law</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9154439"/>
                  </a:ext>
                </a:extLst>
              </a:tr>
              <a:tr h="460021">
                <a:tc>
                  <a:txBody>
                    <a:bodyPr/>
                    <a:lstStyle/>
                    <a:p>
                      <a:pPr marL="0" marR="0">
                        <a:spcBef>
                          <a:spcPts val="0"/>
                        </a:spcBef>
                        <a:spcAft>
                          <a:spcPts val="0"/>
                        </a:spcAft>
                      </a:pPr>
                      <a:r>
                        <a:rPr lang="en-US" sz="2000">
                          <a:effectLst/>
                        </a:rPr>
                        <a:t> 5.  Proof of work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Flexible consensus models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6760555"/>
                  </a:ext>
                </a:extLst>
              </a:tr>
              <a:tr h="460021">
                <a:tc>
                  <a:txBody>
                    <a:bodyPr/>
                    <a:lstStyle/>
                    <a:p>
                      <a:pPr marL="0" marR="0">
                        <a:spcBef>
                          <a:spcPts val="0"/>
                        </a:spcBef>
                        <a:spcAft>
                          <a:spcPts val="0"/>
                        </a:spcAft>
                      </a:pPr>
                      <a:r>
                        <a:rPr lang="en-US" sz="2000">
                          <a:effectLst/>
                        </a:rPr>
                        <a:t> 6.  Block ordering guarantees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Timestamps often required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684507"/>
                  </a:ext>
                </a:extLst>
              </a:tr>
              <a:tr h="460021">
                <a:tc>
                  <a:txBody>
                    <a:bodyPr/>
                    <a:lstStyle/>
                    <a:p>
                      <a:pPr marL="0" marR="0">
                        <a:spcBef>
                          <a:spcPts val="0"/>
                        </a:spcBef>
                        <a:spcAft>
                          <a:spcPts val="0"/>
                        </a:spcAft>
                      </a:pPr>
                      <a:r>
                        <a:rPr lang="en-US" sz="2000">
                          <a:effectLst/>
                        </a:rPr>
                        <a:t> 7.  Decentralization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Same in many applications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883375"/>
                  </a:ext>
                </a:extLst>
              </a:tr>
              <a:tr h="460021">
                <a:tc>
                  <a:txBody>
                    <a:bodyPr/>
                    <a:lstStyle/>
                    <a:p>
                      <a:pPr marL="0" marR="0">
                        <a:spcBef>
                          <a:spcPts val="0"/>
                        </a:spcBef>
                        <a:spcAft>
                          <a:spcPts val="0"/>
                        </a:spcAft>
                      </a:pPr>
                      <a:r>
                        <a:rPr lang="en-US" sz="2000">
                          <a:effectLst/>
                        </a:rPr>
                        <a:t> 8.  Replication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Same in many applications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8627071"/>
                  </a:ext>
                </a:extLst>
              </a:tr>
              <a:tr h="460021">
                <a:tc>
                  <a:txBody>
                    <a:bodyPr/>
                    <a:lstStyle/>
                    <a:p>
                      <a:pPr marL="0" marR="0">
                        <a:spcBef>
                          <a:spcPts val="0"/>
                        </a:spcBef>
                        <a:spcAft>
                          <a:spcPts val="0"/>
                        </a:spcAft>
                      </a:pPr>
                      <a:r>
                        <a:rPr lang="en-US" sz="2000">
                          <a:effectLst/>
                        </a:rPr>
                        <a:t> 9.  Data integrity guarantees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Same in many applications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8500934"/>
                  </a:ext>
                </a:extLst>
              </a:tr>
            </a:tbl>
          </a:graphicData>
        </a:graphic>
      </p:graphicFrame>
      <p:sp>
        <p:nvSpPr>
          <p:cNvPr id="5" name="TextBox 4">
            <a:extLst>
              <a:ext uri="{FF2B5EF4-FFF2-40B4-BE49-F238E27FC236}">
                <a16:creationId xmlns:a16="http://schemas.microsoft.com/office/drawing/2014/main" id="{8F2FEAC0-9D39-4D42-8CD1-11F162FE8B60}"/>
              </a:ext>
            </a:extLst>
          </p:cNvPr>
          <p:cNvSpPr txBox="1"/>
          <p:nvPr/>
        </p:nvSpPr>
        <p:spPr>
          <a:xfrm>
            <a:off x="968188" y="363071"/>
            <a:ext cx="10676965" cy="1200329"/>
          </a:xfrm>
          <a:prstGeom prst="rect">
            <a:avLst/>
          </a:prstGeom>
          <a:noFill/>
        </p:spPr>
        <p:txBody>
          <a:bodyPr wrap="square" rtlCol="0">
            <a:spAutoFit/>
          </a:bodyPr>
          <a:lstStyle/>
          <a:p>
            <a:r>
              <a:rPr lang="en-US" sz="3600" dirty="0">
                <a:solidFill>
                  <a:srgbClr val="0000FF"/>
                </a:solidFill>
              </a:rPr>
              <a:t>How well do blockchain properties apply to traditional data management applications? </a:t>
            </a:r>
          </a:p>
        </p:txBody>
      </p:sp>
    </p:spTree>
    <p:extLst>
      <p:ext uri="{BB962C8B-B14F-4D97-AF65-F5344CB8AC3E}">
        <p14:creationId xmlns:p14="http://schemas.microsoft.com/office/powerpoint/2010/main" val="385358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FDF1-EC1A-C543-BFE6-4AA2557227D5}"/>
              </a:ext>
            </a:extLst>
          </p:cNvPr>
          <p:cNvSpPr>
            <a:spLocks noGrp="1"/>
          </p:cNvSpPr>
          <p:nvPr>
            <p:ph type="title"/>
          </p:nvPr>
        </p:nvSpPr>
        <p:spPr>
          <a:xfrm>
            <a:off x="838200" y="109093"/>
            <a:ext cx="10515600" cy="1325563"/>
          </a:xfrm>
        </p:spPr>
        <p:txBody>
          <a:bodyPr/>
          <a:lstStyle/>
          <a:p>
            <a:r>
              <a:rPr lang="en-US" dirty="0">
                <a:solidFill>
                  <a:srgbClr val="0000FF"/>
                </a:solidFill>
                <a:latin typeface="+mn-lt"/>
              </a:rPr>
              <a:t>Can we try something else?</a:t>
            </a:r>
          </a:p>
        </p:txBody>
      </p:sp>
      <p:sp>
        <p:nvSpPr>
          <p:cNvPr id="3" name="Content Placeholder 2">
            <a:extLst>
              <a:ext uri="{FF2B5EF4-FFF2-40B4-BE49-F238E27FC236}">
                <a16:creationId xmlns:a16="http://schemas.microsoft.com/office/drawing/2014/main" id="{11FB519C-1427-D64F-9E1A-AC2E57C9445F}"/>
              </a:ext>
            </a:extLst>
          </p:cNvPr>
          <p:cNvSpPr>
            <a:spLocks noGrp="1"/>
          </p:cNvSpPr>
          <p:nvPr>
            <p:ph idx="1"/>
          </p:nvPr>
        </p:nvSpPr>
        <p:spPr>
          <a:xfrm>
            <a:off x="838200" y="1580960"/>
            <a:ext cx="10515600" cy="2177224"/>
          </a:xfrm>
        </p:spPr>
        <p:txBody>
          <a:bodyPr>
            <a:normAutofit/>
          </a:bodyPr>
          <a:lstStyle/>
          <a:p>
            <a:r>
              <a:rPr lang="en-US" sz="3600" dirty="0" err="1"/>
              <a:t>Datablock</a:t>
            </a:r>
            <a:r>
              <a:rPr lang="en-US" sz="3600" dirty="0"/>
              <a:t> matrix – uses two hash values per block instead of a linked chain</a:t>
            </a:r>
          </a:p>
          <a:p>
            <a:pPr lvl="1"/>
            <a:r>
              <a:rPr lang="en-US" sz="3200" dirty="0"/>
              <a:t>implemented now, as a research tool</a:t>
            </a:r>
          </a:p>
          <a:p>
            <a:pPr lvl="1"/>
            <a:r>
              <a:rPr lang="en-US" sz="3200" dirty="0"/>
              <a:t>need to try on practical application</a:t>
            </a:r>
          </a:p>
        </p:txBody>
      </p:sp>
      <p:sp>
        <p:nvSpPr>
          <p:cNvPr id="4" name="Content Placeholder 2">
            <a:extLst>
              <a:ext uri="{FF2B5EF4-FFF2-40B4-BE49-F238E27FC236}">
                <a16:creationId xmlns:a16="http://schemas.microsoft.com/office/drawing/2014/main" id="{AF612324-B437-FC42-88B1-AB58C87B01AC}"/>
              </a:ext>
            </a:extLst>
          </p:cNvPr>
          <p:cNvSpPr txBox="1">
            <a:spLocks/>
          </p:cNvSpPr>
          <p:nvPr/>
        </p:nvSpPr>
        <p:spPr>
          <a:xfrm>
            <a:off x="838200" y="409251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Verified time – high resolution time stamp instead of ordering guarantee</a:t>
            </a:r>
          </a:p>
          <a:p>
            <a:pPr lvl="1"/>
            <a:r>
              <a:rPr lang="en-US" sz="3200" dirty="0"/>
              <a:t>currently a research activity</a:t>
            </a:r>
          </a:p>
          <a:p>
            <a:pPr lvl="1"/>
            <a:r>
              <a:rPr lang="en-US" sz="3200" dirty="0"/>
              <a:t>research implementation to be released soon</a:t>
            </a:r>
          </a:p>
        </p:txBody>
      </p:sp>
    </p:spTree>
    <p:extLst>
      <p:ext uri="{BB962C8B-B14F-4D97-AF65-F5344CB8AC3E}">
        <p14:creationId xmlns:p14="http://schemas.microsoft.com/office/powerpoint/2010/main" val="32869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1528-A63D-274D-9B8C-F62112CAB14F}"/>
              </a:ext>
            </a:extLst>
          </p:cNvPr>
          <p:cNvSpPr>
            <a:spLocks noGrp="1"/>
          </p:cNvSpPr>
          <p:nvPr>
            <p:ph type="title"/>
          </p:nvPr>
        </p:nvSpPr>
        <p:spPr>
          <a:xfrm>
            <a:off x="530942" y="202892"/>
            <a:ext cx="11415252" cy="1325563"/>
          </a:xfrm>
        </p:spPr>
        <p:txBody>
          <a:bodyPr>
            <a:normAutofit/>
          </a:bodyPr>
          <a:lstStyle/>
          <a:p>
            <a:r>
              <a:rPr lang="en-US" sz="4000" b="1" dirty="0">
                <a:solidFill>
                  <a:srgbClr val="0000FF"/>
                </a:solidFill>
              </a:rPr>
              <a:t>Why </a:t>
            </a:r>
            <a:r>
              <a:rPr lang="en-US" sz="4000" b="1" dirty="0" err="1">
                <a:solidFill>
                  <a:srgbClr val="0000FF"/>
                </a:solidFill>
              </a:rPr>
              <a:t>datablock</a:t>
            </a:r>
            <a:r>
              <a:rPr lang="en-US" sz="4000" b="1" dirty="0">
                <a:solidFill>
                  <a:srgbClr val="0000FF"/>
                </a:solidFill>
              </a:rPr>
              <a:t> matrix  for distributed ledgers?</a:t>
            </a:r>
          </a:p>
        </p:txBody>
      </p:sp>
      <p:sp>
        <p:nvSpPr>
          <p:cNvPr id="3" name="Content Placeholder 2">
            <a:extLst>
              <a:ext uri="{FF2B5EF4-FFF2-40B4-BE49-F238E27FC236}">
                <a16:creationId xmlns:a16="http://schemas.microsoft.com/office/drawing/2014/main" id="{35108742-BBD0-A54A-B791-D296A7A49FD5}"/>
              </a:ext>
            </a:extLst>
          </p:cNvPr>
          <p:cNvSpPr>
            <a:spLocks noGrp="1"/>
          </p:cNvSpPr>
          <p:nvPr>
            <p:ph idx="1"/>
          </p:nvPr>
        </p:nvSpPr>
        <p:spPr>
          <a:xfrm>
            <a:off x="530942" y="1528455"/>
            <a:ext cx="5132439" cy="4634169"/>
          </a:xfrm>
        </p:spPr>
        <p:txBody>
          <a:bodyPr>
            <a:normAutofit/>
          </a:bodyPr>
          <a:lstStyle/>
          <a:p>
            <a:pPr marL="0" indent="0">
              <a:buNone/>
            </a:pPr>
            <a:r>
              <a:rPr lang="en-US" dirty="0"/>
              <a:t>Blockchain – provides integrity, sequencing  </a:t>
            </a:r>
          </a:p>
          <a:p>
            <a:r>
              <a:rPr lang="en-US" dirty="0"/>
              <a:t>No erasure possible, by design</a:t>
            </a:r>
          </a:p>
          <a:p>
            <a:r>
              <a:rPr lang="en-US" dirty="0"/>
              <a:t>Double-spend problem solved by distributed time-stamp/sequencing guarantees</a:t>
            </a:r>
          </a:p>
          <a:p>
            <a:r>
              <a:rPr lang="en-US" dirty="0"/>
              <a:t>Sequencing guarantees require proof of work algorithms</a:t>
            </a:r>
          </a:p>
          <a:p>
            <a:r>
              <a:rPr lang="en-US" dirty="0"/>
              <a:t>Proof of work extremely slow, by design</a:t>
            </a:r>
          </a:p>
        </p:txBody>
      </p:sp>
      <p:sp>
        <p:nvSpPr>
          <p:cNvPr id="4" name="Content Placeholder 2">
            <a:extLst>
              <a:ext uri="{FF2B5EF4-FFF2-40B4-BE49-F238E27FC236}">
                <a16:creationId xmlns:a16="http://schemas.microsoft.com/office/drawing/2014/main" id="{F35A8EFA-5E29-A349-B695-C18564601F75}"/>
              </a:ext>
            </a:extLst>
          </p:cNvPr>
          <p:cNvSpPr txBox="1">
            <a:spLocks/>
          </p:cNvSpPr>
          <p:nvPr/>
        </p:nvSpPr>
        <p:spPr>
          <a:xfrm>
            <a:off x="6238568" y="1528455"/>
            <a:ext cx="5604387" cy="4975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Datablock</a:t>
            </a:r>
            <a:r>
              <a:rPr lang="en-US" dirty="0"/>
              <a:t> matrix – provides integrity, erasure</a:t>
            </a:r>
          </a:p>
          <a:p>
            <a:r>
              <a:rPr lang="en-US" dirty="0"/>
              <a:t>Integrity protection guarantees for all blocks not erased</a:t>
            </a:r>
          </a:p>
          <a:p>
            <a:r>
              <a:rPr lang="en-US" dirty="0"/>
              <a:t>Verified timestamps instead of sequencing guarantee</a:t>
            </a:r>
          </a:p>
          <a:p>
            <a:r>
              <a:rPr lang="en-US" dirty="0"/>
              <a:t>Greater range of consensus algorithms available, suitable for permissioned DL </a:t>
            </a:r>
          </a:p>
          <a:p>
            <a:r>
              <a:rPr lang="en-US" dirty="0"/>
              <a:t>Very fast consensus algorithms can be used</a:t>
            </a:r>
          </a:p>
        </p:txBody>
      </p:sp>
    </p:spTree>
    <p:extLst>
      <p:ext uri="{BB962C8B-B14F-4D97-AF65-F5344CB8AC3E}">
        <p14:creationId xmlns:p14="http://schemas.microsoft.com/office/powerpoint/2010/main" val="393909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1528-A63D-274D-9B8C-F62112CAB14F}"/>
              </a:ext>
            </a:extLst>
          </p:cNvPr>
          <p:cNvSpPr>
            <a:spLocks noGrp="1"/>
          </p:cNvSpPr>
          <p:nvPr>
            <p:ph type="title"/>
          </p:nvPr>
        </p:nvSpPr>
        <p:spPr>
          <a:xfrm>
            <a:off x="530942" y="202892"/>
            <a:ext cx="11415252" cy="1325563"/>
          </a:xfrm>
        </p:spPr>
        <p:txBody>
          <a:bodyPr>
            <a:normAutofit/>
          </a:bodyPr>
          <a:lstStyle/>
          <a:p>
            <a:r>
              <a:rPr lang="en-US" sz="4000" b="1" dirty="0">
                <a:solidFill>
                  <a:srgbClr val="0000FF"/>
                </a:solidFill>
              </a:rPr>
              <a:t>Changing data in blockchain vs. </a:t>
            </a:r>
            <a:r>
              <a:rPr lang="en-US" sz="4000" b="1" dirty="0" err="1">
                <a:solidFill>
                  <a:srgbClr val="0000FF"/>
                </a:solidFill>
              </a:rPr>
              <a:t>datablock</a:t>
            </a:r>
            <a:r>
              <a:rPr lang="en-US" sz="4000" b="1" dirty="0">
                <a:solidFill>
                  <a:srgbClr val="0000FF"/>
                </a:solidFill>
              </a:rPr>
              <a:t> matrix</a:t>
            </a:r>
          </a:p>
        </p:txBody>
      </p:sp>
      <p:sp>
        <p:nvSpPr>
          <p:cNvPr id="3" name="Content Placeholder 2">
            <a:extLst>
              <a:ext uri="{FF2B5EF4-FFF2-40B4-BE49-F238E27FC236}">
                <a16:creationId xmlns:a16="http://schemas.microsoft.com/office/drawing/2014/main" id="{35108742-BBD0-A54A-B791-D296A7A49FD5}"/>
              </a:ext>
            </a:extLst>
          </p:cNvPr>
          <p:cNvSpPr>
            <a:spLocks noGrp="1"/>
          </p:cNvSpPr>
          <p:nvPr>
            <p:ph idx="1"/>
          </p:nvPr>
        </p:nvSpPr>
        <p:spPr>
          <a:xfrm>
            <a:off x="530941" y="1678140"/>
            <a:ext cx="5132439" cy="4634169"/>
          </a:xfrm>
        </p:spPr>
        <p:txBody>
          <a:bodyPr>
            <a:normAutofit/>
          </a:bodyPr>
          <a:lstStyle/>
          <a:p>
            <a:pPr marL="0" indent="0">
              <a:buNone/>
            </a:pPr>
            <a:r>
              <a:rPr lang="en-US" b="1" dirty="0"/>
              <a:t>Blockchain</a:t>
            </a:r>
            <a:r>
              <a:rPr lang="en-US" dirty="0"/>
              <a:t> </a:t>
            </a:r>
          </a:p>
          <a:p>
            <a:r>
              <a:rPr lang="en-US" dirty="0"/>
              <a:t>Initial data entry -&gt; transaction in a block </a:t>
            </a:r>
          </a:p>
          <a:p>
            <a:r>
              <a:rPr lang="en-US" dirty="0"/>
              <a:t>Modification -&gt; new transaction keyed to previous</a:t>
            </a:r>
          </a:p>
          <a:p>
            <a:r>
              <a:rPr lang="en-US" dirty="0"/>
              <a:t>Use key to new value, not allow use of previous, obsolete, value</a:t>
            </a:r>
          </a:p>
          <a:p>
            <a:r>
              <a:rPr lang="en-US" dirty="0"/>
              <a:t>Dependent on proof of work to ensure sequence</a:t>
            </a:r>
          </a:p>
        </p:txBody>
      </p:sp>
      <p:sp>
        <p:nvSpPr>
          <p:cNvPr id="4" name="Content Placeholder 2">
            <a:extLst>
              <a:ext uri="{FF2B5EF4-FFF2-40B4-BE49-F238E27FC236}">
                <a16:creationId xmlns:a16="http://schemas.microsoft.com/office/drawing/2014/main" id="{F35A8EFA-5E29-A349-B695-C18564601F75}"/>
              </a:ext>
            </a:extLst>
          </p:cNvPr>
          <p:cNvSpPr txBox="1">
            <a:spLocks/>
          </p:cNvSpPr>
          <p:nvPr/>
        </p:nvSpPr>
        <p:spPr>
          <a:xfrm>
            <a:off x="6238568" y="1678140"/>
            <a:ext cx="5604387" cy="4975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t>Datablock</a:t>
            </a:r>
            <a:r>
              <a:rPr lang="en-US" b="1" dirty="0"/>
              <a:t> matrix </a:t>
            </a:r>
          </a:p>
          <a:p>
            <a:r>
              <a:rPr lang="en-US" dirty="0"/>
              <a:t>Initial data entry -&gt; transaction in a block </a:t>
            </a:r>
          </a:p>
          <a:p>
            <a:r>
              <a:rPr lang="en-US" dirty="0"/>
              <a:t>Modification -&gt; delete/replace transaction by owner</a:t>
            </a:r>
          </a:p>
          <a:p>
            <a:r>
              <a:rPr lang="en-US" dirty="0"/>
              <a:t>Use previous key, new value found in block</a:t>
            </a:r>
          </a:p>
          <a:p>
            <a:r>
              <a:rPr lang="en-US" dirty="0"/>
              <a:t> Sequence not needed since only one value exists</a:t>
            </a:r>
          </a:p>
        </p:txBody>
      </p:sp>
    </p:spTree>
    <p:extLst>
      <p:ext uri="{BB962C8B-B14F-4D97-AF65-F5344CB8AC3E}">
        <p14:creationId xmlns:p14="http://schemas.microsoft.com/office/powerpoint/2010/main" val="20781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14970"/>
          </a:xfrm>
        </p:spPr>
        <p:txBody>
          <a:bodyPr>
            <a:normAutofit fontScale="90000"/>
          </a:bodyPr>
          <a:lstStyle/>
          <a:p>
            <a:r>
              <a:rPr lang="en-US" b="1" dirty="0">
                <a:solidFill>
                  <a:srgbClr val="0000FF"/>
                </a:solidFill>
              </a:rPr>
              <a:t>Structure of a Traditional Blockchain</a:t>
            </a:r>
          </a:p>
        </p:txBody>
      </p:sp>
      <p:pic>
        <p:nvPicPr>
          <p:cNvPr id="10" name="Picture 9">
            <a:extLst>
              <a:ext uri="{FF2B5EF4-FFF2-40B4-BE49-F238E27FC236}">
                <a16:creationId xmlns:a16="http://schemas.microsoft.com/office/drawing/2014/main" id="{82D3826F-24D0-4636-A7CE-CB639E986985}"/>
              </a:ext>
            </a:extLst>
          </p:cNvPr>
          <p:cNvPicPr/>
          <p:nvPr/>
        </p:nvPicPr>
        <p:blipFill>
          <a:blip r:embed="rId3"/>
          <a:stretch>
            <a:fillRect/>
          </a:stretch>
        </p:blipFill>
        <p:spPr>
          <a:xfrm>
            <a:off x="398318" y="1815046"/>
            <a:ext cx="11793682" cy="4659572"/>
          </a:xfrm>
          <a:prstGeom prst="rect">
            <a:avLst/>
          </a:prstGeom>
        </p:spPr>
      </p:pic>
    </p:spTree>
    <p:extLst>
      <p:ext uri="{BB962C8B-B14F-4D97-AF65-F5344CB8AC3E}">
        <p14:creationId xmlns:p14="http://schemas.microsoft.com/office/powerpoint/2010/main" val="19266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186979"/>
            <a:ext cx="11429999" cy="1143000"/>
          </a:xfrm>
        </p:spPr>
        <p:txBody>
          <a:bodyPr>
            <a:normAutofit fontScale="90000"/>
          </a:bodyPr>
          <a:lstStyle/>
          <a:p>
            <a:r>
              <a:rPr lang="en-US" b="1" dirty="0">
                <a:solidFill>
                  <a:srgbClr val="0000FF"/>
                </a:solidFill>
              </a:rPr>
              <a:t>Why is GDPR deletion requirement a problem for blockchains?</a:t>
            </a:r>
          </a:p>
        </p:txBody>
      </p:sp>
      <p:sp>
        <p:nvSpPr>
          <p:cNvPr id="4" name="Content Placeholder 3"/>
          <p:cNvSpPr>
            <a:spLocks noGrp="1"/>
          </p:cNvSpPr>
          <p:nvPr>
            <p:ph sz="half" idx="2"/>
          </p:nvPr>
        </p:nvSpPr>
        <p:spPr>
          <a:xfrm>
            <a:off x="471052" y="1418059"/>
            <a:ext cx="5624945" cy="1738346"/>
          </a:xfrm>
        </p:spPr>
        <p:txBody>
          <a:bodyPr>
            <a:normAutofit/>
          </a:bodyPr>
          <a:lstStyle/>
          <a:p>
            <a:pPr>
              <a:buClrTx/>
              <a:buSzPct val="75000"/>
              <a:buFont typeface="Wingdings" panose="05000000000000000000" pitchFamily="2" charset="2"/>
              <a:buChar char="§"/>
            </a:pPr>
            <a:r>
              <a:rPr lang="en-US" dirty="0">
                <a:solidFill>
                  <a:schemeClr val="tx1"/>
                </a:solidFill>
              </a:rPr>
              <a:t>Conventional distributed ledger blockchain – change to one block changes hashes of all; provides integrity protection</a:t>
            </a:r>
          </a:p>
          <a:p>
            <a:pPr marL="0" indent="0">
              <a:buClrTx/>
              <a:buSzPct val="75000"/>
              <a:buNone/>
            </a:pPr>
            <a:endParaRPr lang="en-US" dirty="0">
              <a:solidFill>
                <a:schemeClr val="tx1"/>
              </a:solidFill>
            </a:endParaRPr>
          </a:p>
        </p:txBody>
      </p:sp>
      <p:pic>
        <p:nvPicPr>
          <p:cNvPr id="3" name="Picture 2">
            <a:extLst>
              <a:ext uri="{FF2B5EF4-FFF2-40B4-BE49-F238E27FC236}">
                <a16:creationId xmlns:a16="http://schemas.microsoft.com/office/drawing/2014/main" id="{5BD8EDAC-6E81-C747-BF33-42E5933E9650}"/>
              </a:ext>
            </a:extLst>
          </p:cNvPr>
          <p:cNvPicPr>
            <a:picLocks noChangeAspect="1"/>
          </p:cNvPicPr>
          <p:nvPr/>
        </p:nvPicPr>
        <p:blipFill>
          <a:blip r:embed="rId3"/>
          <a:stretch>
            <a:fillRect/>
          </a:stretch>
        </p:blipFill>
        <p:spPr>
          <a:xfrm>
            <a:off x="6295451" y="1281487"/>
            <a:ext cx="5605603" cy="4066367"/>
          </a:xfrm>
          <a:prstGeom prst="rect">
            <a:avLst/>
          </a:prstGeom>
        </p:spPr>
      </p:pic>
      <p:sp>
        <p:nvSpPr>
          <p:cNvPr id="6" name="Content Placeholder 3">
            <a:extLst>
              <a:ext uri="{FF2B5EF4-FFF2-40B4-BE49-F238E27FC236}">
                <a16:creationId xmlns:a16="http://schemas.microsoft.com/office/drawing/2014/main" id="{9B4EB03F-0833-744A-B69E-1160661A3997}"/>
              </a:ext>
            </a:extLst>
          </p:cNvPr>
          <p:cNvSpPr txBox="1">
            <a:spLocks/>
          </p:cNvSpPr>
          <p:nvPr/>
        </p:nvSpPr>
        <p:spPr>
          <a:xfrm>
            <a:off x="471051" y="3068096"/>
            <a:ext cx="5624945" cy="15546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75000"/>
              <a:buFont typeface="Wingdings" panose="05000000000000000000" pitchFamily="2" charset="2"/>
              <a:buChar char="§"/>
            </a:pPr>
            <a:r>
              <a:rPr lang="en-US" dirty="0"/>
              <a:t>Hashes provide assurance that information in every other block is unchanged if one block is modified</a:t>
            </a:r>
          </a:p>
          <a:p>
            <a:pPr marL="0" indent="0">
              <a:buSzPct val="75000"/>
              <a:buNone/>
            </a:pPr>
            <a:endParaRPr lang="en-US" dirty="0"/>
          </a:p>
        </p:txBody>
      </p:sp>
      <p:sp>
        <p:nvSpPr>
          <p:cNvPr id="7" name="Content Placeholder 3">
            <a:extLst>
              <a:ext uri="{FF2B5EF4-FFF2-40B4-BE49-F238E27FC236}">
                <a16:creationId xmlns:a16="http://schemas.microsoft.com/office/drawing/2014/main" id="{D27B9FCB-B0D1-0F41-AD27-05A63FD710D5}"/>
              </a:ext>
            </a:extLst>
          </p:cNvPr>
          <p:cNvSpPr txBox="1">
            <a:spLocks/>
          </p:cNvSpPr>
          <p:nvPr/>
        </p:nvSpPr>
        <p:spPr>
          <a:xfrm>
            <a:off x="471055" y="4351543"/>
            <a:ext cx="5624945" cy="1153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75000"/>
              <a:buFont typeface="Wingdings" panose="05000000000000000000" pitchFamily="2" charset="2"/>
              <a:buChar char="§"/>
            </a:pPr>
            <a:r>
              <a:rPr lang="en-US" dirty="0"/>
              <a:t>If we had to delete a block, hash values for others are no longer valid </a:t>
            </a:r>
          </a:p>
          <a:p>
            <a:pPr marL="0" indent="0">
              <a:buSzPct val="75000"/>
              <a:buNone/>
            </a:pPr>
            <a:endParaRPr lang="en-US" dirty="0"/>
          </a:p>
        </p:txBody>
      </p:sp>
      <p:sp>
        <p:nvSpPr>
          <p:cNvPr id="8" name="Content Placeholder 3">
            <a:extLst>
              <a:ext uri="{FF2B5EF4-FFF2-40B4-BE49-F238E27FC236}">
                <a16:creationId xmlns:a16="http://schemas.microsoft.com/office/drawing/2014/main" id="{6C47CEA8-634C-494A-B536-46A6CC2D6B3F}"/>
              </a:ext>
            </a:extLst>
          </p:cNvPr>
          <p:cNvSpPr txBox="1">
            <a:spLocks/>
          </p:cNvSpPr>
          <p:nvPr/>
        </p:nvSpPr>
        <p:spPr>
          <a:xfrm>
            <a:off x="471055" y="5394115"/>
            <a:ext cx="5624945" cy="5238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75000"/>
              <a:buFont typeface="Wingdings" panose="05000000000000000000" pitchFamily="2" charset="2"/>
              <a:buChar char="§"/>
            </a:pPr>
            <a:r>
              <a:rPr lang="en-US" dirty="0"/>
              <a:t>Don’t want to create a new chain</a:t>
            </a:r>
          </a:p>
          <a:p>
            <a:pPr marL="0" indent="0">
              <a:buSzPct val="75000"/>
              <a:buNone/>
            </a:pPr>
            <a:endParaRPr lang="en-US" dirty="0"/>
          </a:p>
        </p:txBody>
      </p:sp>
    </p:spTree>
    <p:extLst>
      <p:ext uri="{BB962C8B-B14F-4D97-AF65-F5344CB8AC3E}">
        <p14:creationId xmlns:p14="http://schemas.microsoft.com/office/powerpoint/2010/main" val="188312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17581</TotalTime>
  <Words>3562</Words>
  <Application>Microsoft Macintosh PowerPoint</Application>
  <PresentationFormat>Widescreen</PresentationFormat>
  <Paragraphs>301</Paragraphs>
  <Slides>24</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Cambria Math</vt:lpstr>
      <vt:lpstr>Garamond</vt:lpstr>
      <vt:lpstr>Symbol</vt:lpstr>
      <vt:lpstr>Times New Roman</vt:lpstr>
      <vt:lpstr>Wingdings</vt:lpstr>
      <vt:lpstr>Office Theme</vt:lpstr>
      <vt:lpstr>Rethinking Distributed Ledger Technology R. Kuhn, J. Voas, D. Yaga, T. Saidkhodjaev</vt:lpstr>
      <vt:lpstr>What is the problem?</vt:lpstr>
      <vt:lpstr>What is the rationale for blockchain properties?</vt:lpstr>
      <vt:lpstr>PowerPoint Presentation</vt:lpstr>
      <vt:lpstr>Can we try something else?</vt:lpstr>
      <vt:lpstr>Why datablock matrix  for distributed ledgers?</vt:lpstr>
      <vt:lpstr>Changing data in blockchain vs. datablock matrix</vt:lpstr>
      <vt:lpstr>Structure of a Traditional Blockchain</vt:lpstr>
      <vt:lpstr>Why is GDPR deletion requirement a problem for blockchains?</vt:lpstr>
      <vt:lpstr>What are ways of dealing with this problem?</vt:lpstr>
      <vt:lpstr>What are block matrix constraints and assumptions?</vt:lpstr>
      <vt:lpstr>New data structure solution: a datablock matrix</vt:lpstr>
      <vt:lpstr>How does this work?</vt:lpstr>
      <vt:lpstr>Datablock Matrix Population Algorithm</vt:lpstr>
      <vt:lpstr>Data Structure Properties</vt:lpstr>
      <vt:lpstr>Consecutive block deletion</vt:lpstr>
      <vt:lpstr>Verified Time</vt:lpstr>
      <vt:lpstr>Multidimensional Blockmatrix</vt:lpstr>
      <vt:lpstr>Complexity Analysis</vt:lpstr>
      <vt:lpstr>Indexing and Balance</vt:lpstr>
      <vt:lpstr>Tests and Performance</vt:lpstr>
      <vt:lpstr>Future Work</vt:lpstr>
      <vt:lpstr>Summary - comparison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GDPR Requirements and Integrity in Distributed Ledger Systems</dc:title>
  <dc:creator>Kuhn, D. Richard (Fed)</dc:creator>
  <cp:lastModifiedBy>Kuhn, D. Richard (Fed)</cp:lastModifiedBy>
  <cp:revision>135</cp:revision>
  <cp:lastPrinted>2019-09-24T14:00:05Z</cp:lastPrinted>
  <dcterms:created xsi:type="dcterms:W3CDTF">2018-09-14T20:51:15Z</dcterms:created>
  <dcterms:modified xsi:type="dcterms:W3CDTF">2019-09-24T14:04:35Z</dcterms:modified>
</cp:coreProperties>
</file>